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sldIdLst>
    <p:sldId id="926" r:id="rId2"/>
    <p:sldId id="1007" r:id="rId3"/>
    <p:sldId id="1008" r:id="rId4"/>
    <p:sldId id="832" r:id="rId5"/>
    <p:sldId id="840" r:id="rId6"/>
    <p:sldId id="834" r:id="rId7"/>
    <p:sldId id="846" r:id="rId8"/>
    <p:sldId id="873" r:id="rId9"/>
    <p:sldId id="967" r:id="rId10"/>
    <p:sldId id="844" r:id="rId11"/>
    <p:sldId id="260" r:id="rId12"/>
    <p:sldId id="261" r:id="rId13"/>
    <p:sldId id="963" r:id="rId14"/>
    <p:sldId id="971" r:id="rId15"/>
    <p:sldId id="972" r:id="rId16"/>
    <p:sldId id="802" r:id="rId17"/>
    <p:sldId id="974" r:id="rId18"/>
    <p:sldId id="975" r:id="rId19"/>
    <p:sldId id="976" r:id="rId20"/>
    <p:sldId id="1009" r:id="rId21"/>
    <p:sldId id="973" r:id="rId22"/>
    <p:sldId id="978" r:id="rId23"/>
    <p:sldId id="979" r:id="rId24"/>
    <p:sldId id="980" r:id="rId25"/>
    <p:sldId id="981" r:id="rId26"/>
    <p:sldId id="982" r:id="rId27"/>
    <p:sldId id="985" r:id="rId28"/>
    <p:sldId id="986" r:id="rId29"/>
    <p:sldId id="977" r:id="rId30"/>
    <p:sldId id="987" r:id="rId31"/>
    <p:sldId id="984" r:id="rId32"/>
    <p:sldId id="988" r:id="rId33"/>
    <p:sldId id="968" r:id="rId34"/>
    <p:sldId id="850" r:id="rId35"/>
    <p:sldId id="856" r:id="rId36"/>
    <p:sldId id="857" r:id="rId37"/>
    <p:sldId id="858" r:id="rId38"/>
    <p:sldId id="855" r:id="rId39"/>
    <p:sldId id="891" r:id="rId40"/>
    <p:sldId id="892" r:id="rId41"/>
    <p:sldId id="893" r:id="rId42"/>
    <p:sldId id="969" r:id="rId43"/>
    <p:sldId id="817" r:id="rId44"/>
    <p:sldId id="989" r:id="rId45"/>
    <p:sldId id="945" r:id="rId46"/>
    <p:sldId id="930" r:id="rId47"/>
    <p:sldId id="990" r:id="rId48"/>
    <p:sldId id="991" r:id="rId49"/>
    <p:sldId id="992" r:id="rId50"/>
    <p:sldId id="993" r:id="rId51"/>
    <p:sldId id="996" r:id="rId52"/>
    <p:sldId id="994" r:id="rId53"/>
    <p:sldId id="997" r:id="rId54"/>
    <p:sldId id="1001" r:id="rId55"/>
    <p:sldId id="1002" r:id="rId56"/>
    <p:sldId id="869" r:id="rId57"/>
    <p:sldId id="871" r:id="rId58"/>
    <p:sldId id="870" r:id="rId59"/>
    <p:sldId id="942" r:id="rId60"/>
    <p:sldId id="943" r:id="rId61"/>
    <p:sldId id="864" r:id="rId62"/>
    <p:sldId id="865" r:id="rId63"/>
    <p:sldId id="956" r:id="rId64"/>
    <p:sldId id="999" r:id="rId65"/>
    <p:sldId id="970" r:id="rId66"/>
    <p:sldId id="1003" r:id="rId67"/>
    <p:sldId id="941" r:id="rId68"/>
    <p:sldId id="950" r:id="rId69"/>
    <p:sldId id="951" r:id="rId70"/>
    <p:sldId id="952" r:id="rId71"/>
    <p:sldId id="1004" r:id="rId72"/>
    <p:sldId id="955" r:id="rId73"/>
    <p:sldId id="953" r:id="rId74"/>
    <p:sldId id="913" r:id="rId75"/>
    <p:sldId id="1005" r:id="rId76"/>
    <p:sldId id="845" r:id="rId77"/>
    <p:sldId id="1010" r:id="rId78"/>
    <p:sldId id="909" r:id="rId79"/>
    <p:sldId id="958" r:id="rId80"/>
    <p:sldId id="960" r:id="rId81"/>
    <p:sldId id="961" r:id="rId82"/>
    <p:sldId id="966" r:id="rId83"/>
    <p:sldId id="925" r:id="rId84"/>
    <p:sldId id="896" r:id="rId85"/>
    <p:sldId id="962" r:id="rId86"/>
    <p:sldId id="1006" r:id="rId87"/>
    <p:sldId id="1011" r:id="rId88"/>
    <p:sldId id="983" r:id="rId89"/>
    <p:sldId id="1012" r:id="rId90"/>
    <p:sldId id="1013" r:id="rId91"/>
    <p:sldId id="1014" r:id="rId92"/>
    <p:sldId id="1015" r:id="rId93"/>
    <p:sldId id="1016" r:id="rId94"/>
    <p:sldId id="1018" r:id="rId95"/>
    <p:sldId id="1017" r:id="rId96"/>
    <p:sldId id="900" r:id="rId97"/>
    <p:sldId id="876" r:id="rId98"/>
    <p:sldId id="877" r:id="rId99"/>
    <p:sldId id="923" r:id="rId100"/>
    <p:sldId id="416" r:id="rId101"/>
    <p:sldId id="1000" r:id="rId102"/>
    <p:sldId id="935" r:id="rId103"/>
    <p:sldId id="936" r:id="rId104"/>
    <p:sldId id="937" r:id="rId105"/>
    <p:sldId id="938" r:id="rId106"/>
    <p:sldId id="939" r:id="rId107"/>
    <p:sldId id="940"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3" autoAdjust="0"/>
    <p:restoredTop sz="81180" autoAdjust="0"/>
  </p:normalViewPr>
  <p:slideViewPr>
    <p:cSldViewPr snapToGrid="0">
      <p:cViewPr>
        <p:scale>
          <a:sx n="80" d="100"/>
          <a:sy n="80" d="100"/>
        </p:scale>
        <p:origin x="124" y="52"/>
      </p:cViewPr>
      <p:guideLst/>
    </p:cSldViewPr>
  </p:slideViewPr>
  <p:outlineViewPr>
    <p:cViewPr>
      <p:scale>
        <a:sx n="33" d="100"/>
        <a:sy n="33" d="100"/>
      </p:scale>
      <p:origin x="0" y="-1458"/>
    </p:cViewPr>
  </p:outlineViewPr>
  <p:notesTextViewPr>
    <p:cViewPr>
      <p:scale>
        <a:sx n="1" d="1"/>
        <a:sy n="1" d="1"/>
      </p:scale>
      <p:origin x="0" y="0"/>
    </p:cViewPr>
  </p:notesTextViewPr>
  <p:sorterViewPr>
    <p:cViewPr>
      <p:scale>
        <a:sx n="84" d="100"/>
        <a:sy n="84" d="100"/>
      </p:scale>
      <p:origin x="0" y="-202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2022-06-30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some guidance based on the lessons learned </a:t>
            </a:r>
            <a:r>
              <a:rPr lang="en-US" baseline="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6</a:t>
            </a:fld>
            <a:endParaRPr lang="en-US"/>
          </a:p>
        </p:txBody>
      </p:sp>
    </p:spTree>
    <p:extLst>
      <p:ext uri="{BB962C8B-B14F-4D97-AF65-F5344CB8AC3E}">
        <p14:creationId xmlns:p14="http://schemas.microsoft.com/office/powerpoint/2010/main" val="1513288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cc6f5e7a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cc6f5e7a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0cc6f5e7a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0cc6f5e7a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34</a:t>
            </a:fld>
            <a:endParaRPr lang="en-US"/>
          </a:p>
        </p:txBody>
      </p:sp>
    </p:spTree>
    <p:extLst>
      <p:ext uri="{BB962C8B-B14F-4D97-AF65-F5344CB8AC3E}">
        <p14:creationId xmlns:p14="http://schemas.microsoft.com/office/powerpoint/2010/main" val="116357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2022-06-30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2022-06-30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2022-06-30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2022-06-30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2022-06-30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707829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1487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2022-06-30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2022-06-30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2022-06-30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2022-06-30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2022-06-30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2022-06-30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2022-06-30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2022-06-30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2022-06-30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3" r:id="rId14"/>
    <p:sldLayoutId id="2147483665" r:id="rId15"/>
    <p:sldLayoutId id="214748366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nsf.gov/sbe/AC_Materials/SBE_Robust_and_Reliable_Research_Report.pdf"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hyperlink" Target="https://doi.org/10.5281/zenodo.4319999" TargetMode="Externa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social-science-data-editors.github.io/guidance/addtl-data-citation-guidance.html#try-it-out" TargetMode="Externa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hyperlink" Target="http://www.worldvaluessurvey.org/WVSDocumentationWV6.jsp" TargetMode="Externa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hyperlink" Target="https://aeadataeditor.github.io/aea-de-guidance/protocol-3rd-party-replication.html" TargetMode="External"/><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cascad.tech/" TargetMode="Externa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57.png"/><Relationship Id="rId1" Type="http://schemas.openxmlformats.org/officeDocument/2006/relationships/slideLayout" Target="../slideLayouts/slideLayout6.xml"/><Relationship Id="rId5" Type="http://schemas.openxmlformats.org/officeDocument/2006/relationships/image" Target="../media/image59.jpg"/><Relationship Id="rId4" Type="http://schemas.openxmlformats.org/officeDocument/2006/relationships/image" Target="../media/image58.png"/></Relationships>
</file>

<file path=ppt/slides/_rels/slide9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aeadataeditor.github.io/aea-de-guidance/template-README.html" TargetMode="External"/><Relationship Id="rId7" Type="http://schemas.openxmlformats.org/officeDocument/2006/relationships/image" Target="../media/image58.png"/><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 TargetMode="External"/><Relationship Id="rId5" Type="http://schemas.openxmlformats.org/officeDocument/2006/relationships/hyperlink" Target="https://aeadataeditor.github.io/aea-de-guidance/addtl-data-citation-guidance.html" TargetMode="External"/><Relationship Id="rId4" Type="http://schemas.openxmlformats.org/officeDocument/2006/relationships/hyperlink" Target="https://social-science-data-editors.github.io/guidance/Licensing_guidance.html" TargetMode="External"/><Relationship Id="rId9"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Transparency and Reproducibility in Economics:</a:t>
            </a:r>
            <a:br>
              <a:rPr lang="en-US" dirty="0"/>
            </a:br>
            <a:r>
              <a:rPr lang="en-US" sz="4800" dirty="0"/>
              <a:t>Lessons learned from 1,000 papers</a:t>
            </a:r>
            <a:endParaRPr lang="en-US" dirty="0"/>
          </a:p>
        </p:txBody>
      </p:sp>
      <p:sp>
        <p:nvSpPr>
          <p:cNvPr id="3" name="Subtitle 2"/>
          <p:cNvSpPr>
            <a:spLocks noGrp="1"/>
          </p:cNvSpPr>
          <p:nvPr>
            <p:ph type="subTitle" idx="1"/>
          </p:nvPr>
        </p:nvSpPr>
        <p:spPr>
          <a:xfrm>
            <a:off x="1524000" y="4531658"/>
            <a:ext cx="9144000" cy="2141857"/>
          </a:xfrm>
        </p:spPr>
        <p:txBody>
          <a:bodyPr>
            <a:normAutofit lnSpcReduction="10000"/>
          </a:bodyPr>
          <a:lstStyle/>
          <a:p>
            <a:r>
              <a:rPr lang="en-US" dirty="0"/>
              <a:t>Lars Vilhuber</a:t>
            </a:r>
          </a:p>
          <a:p>
            <a:r>
              <a:rPr lang="en-US" dirty="0"/>
              <a:t>Cornell University</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40000"/>
          <a:stretch/>
        </p:blipFill>
        <p:spPr>
          <a:xfrm>
            <a:off x="0" y="124332"/>
            <a:ext cx="7315200" cy="1212906"/>
          </a:xfrm>
          <a:prstGeom prst="rect">
            <a:avLst/>
          </a:prstGeom>
        </p:spPr>
      </p:pic>
    </p:spTree>
    <p:extLst>
      <p:ext uri="{BB962C8B-B14F-4D97-AF65-F5344CB8AC3E}">
        <p14:creationId xmlns:p14="http://schemas.microsoft.com/office/powerpoint/2010/main" val="140271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Between July 16, 2019, and June 20, 2022, the AEA Data Editor team conducted </a:t>
            </a:r>
          </a:p>
          <a:p>
            <a:r>
              <a:rPr lang="en-US" sz="3600" b="1" dirty="0">
                <a:solidFill>
                  <a:schemeClr val="accent6">
                    <a:lumMod val="75000"/>
                  </a:schemeClr>
                </a:solidFill>
              </a:rPr>
              <a:t>1900 assessments </a:t>
            </a:r>
          </a:p>
          <a:p>
            <a:r>
              <a:rPr lang="en-US" dirty="0"/>
              <a:t>for </a:t>
            </a:r>
            <a:r>
              <a:rPr lang="en-US" sz="3600" b="1" dirty="0">
                <a:solidFill>
                  <a:schemeClr val="accent2">
                    <a:lumMod val="75000"/>
                  </a:schemeClr>
                </a:solidFill>
              </a:rPr>
              <a:t>1050 manuscripts </a:t>
            </a:r>
            <a:br>
              <a:rPr lang="en-US" sz="3600" b="1" dirty="0">
                <a:solidFill>
                  <a:schemeClr val="accent2">
                    <a:lumMod val="75000"/>
                  </a:schemeClr>
                </a:solidFill>
              </a:rPr>
            </a:br>
            <a:r>
              <a:rPr lang="en-US" dirty="0"/>
              <a:t>(full papers)</a:t>
            </a:r>
          </a:p>
        </p:txBody>
      </p:sp>
      <p:pic>
        <p:nvPicPr>
          <p:cNvPr id="5" name="Content Placeholder 4">
            <a:extLst>
              <a:ext uri="{FF2B5EF4-FFF2-40B4-BE49-F238E27FC236}">
                <a16:creationId xmlns:a16="http://schemas.microsoft.com/office/drawing/2014/main" id="{BEE520A9-52E0-6F31-A124-4072A7806E4B}"/>
              </a:ext>
            </a:extLst>
          </p:cNvPr>
          <p:cNvPicPr>
            <a:picLocks noGrp="1" noChangeAspect="1"/>
          </p:cNvPicPr>
          <p:nvPr>
            <p:ph sz="half" idx="2"/>
          </p:nvPr>
        </p:nvPicPr>
        <p:blipFill>
          <a:blip r:embed="rId2"/>
          <a:stretch>
            <a:fillRect/>
          </a:stretch>
        </p:blipFill>
        <p:spPr>
          <a:xfrm>
            <a:off x="6172200" y="3132886"/>
            <a:ext cx="5181600" cy="1736816"/>
          </a:xfrm>
        </p:spPr>
      </p:pic>
    </p:spTree>
    <p:extLst>
      <p:ext uri="{BB962C8B-B14F-4D97-AF65-F5344CB8AC3E}">
        <p14:creationId xmlns:p14="http://schemas.microsoft.com/office/powerpoint/2010/main" val="32399768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p:txBody>
      </p:sp>
    </p:spTree>
    <p:extLst>
      <p:ext uri="{BB962C8B-B14F-4D97-AF65-F5344CB8AC3E}">
        <p14:creationId xmlns:p14="http://schemas.microsoft.com/office/powerpoint/2010/main" val="6762755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3EE4E0-8B82-C8AE-66B5-6AAF4B918D3B}"/>
              </a:ext>
            </a:extLst>
          </p:cNvPr>
          <p:cNvSpPr>
            <a:spLocks noGrp="1"/>
          </p:cNvSpPr>
          <p:nvPr>
            <p:ph type="title"/>
          </p:nvPr>
        </p:nvSpPr>
        <p:spPr/>
        <p:txBody>
          <a:bodyPr/>
          <a:lstStyle/>
          <a:p>
            <a:r>
              <a:rPr lang="en-US" dirty="0"/>
              <a:t>Example of data provenance</a:t>
            </a:r>
          </a:p>
        </p:txBody>
      </p:sp>
    </p:spTree>
    <p:extLst>
      <p:ext uri="{BB962C8B-B14F-4D97-AF65-F5344CB8AC3E}">
        <p14:creationId xmlns:p14="http://schemas.microsoft.com/office/powerpoint/2010/main" val="28043852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stockmarket.xlsx”</a:t>
            </a:r>
          </a:p>
        </p:txBody>
      </p:sp>
      <p:graphicFrame>
        <p:nvGraphicFramePr>
          <p:cNvPr id="6" name="Content Placeholder 5"/>
          <p:cNvGraphicFramePr>
            <a:graphicFrameLocks noGrp="1"/>
          </p:cNvGraphicFramePr>
          <p:nvPr>
            <p:ph sz="half" idx="1"/>
          </p:nvPr>
        </p:nvGraphicFramePr>
        <p:xfrm>
          <a:off x="2705100" y="1937544"/>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2617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24354642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31521317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19284931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“SP500.xlsx, from S&amp;P (2020). Not provided as part of replication package because © S&amp;P.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32542185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Availability Statements</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a:t>Describes data file, where to get it, how to get it, and any conditions of obtaining it</a:t>
            </a:r>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103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Defining “reproducible research”</a:t>
            </a:r>
            <a:endParaRPr/>
          </a:p>
        </p:txBody>
      </p:sp>
      <p:sp>
        <p:nvSpPr>
          <p:cNvPr id="83" name="Google Shape;83;p17"/>
          <p:cNvSpPr txBox="1">
            <a:spLocks noGrp="1"/>
          </p:cNvSpPr>
          <p:nvPr>
            <p:ph type="body" idx="1"/>
          </p:nvPr>
        </p:nvSpPr>
        <p:spPr>
          <a:xfrm>
            <a:off x="415600" y="1536633"/>
            <a:ext cx="11360800" cy="4555200"/>
          </a:xfrm>
          <a:prstGeom prst="rect">
            <a:avLst/>
          </a:prstGeom>
        </p:spPr>
        <p:txBody>
          <a:bodyPr spcFirstLastPara="1" vert="horz" wrap="square" lIns="121900" tIns="121900" rIns="2099467" bIns="121900" rtlCol="0" anchor="t" anchorCtr="0">
            <a:normAutofit/>
          </a:bodyPr>
          <a:lstStyle/>
          <a:p>
            <a:pPr indent="0">
              <a:buNone/>
            </a:pPr>
            <a:r>
              <a:rPr lang="en" sz="3600" dirty="0">
                <a:solidFill>
                  <a:schemeClr val="dk1"/>
                </a:solidFill>
                <a:latin typeface="Times New Roman"/>
                <a:ea typeface="Times New Roman"/>
                <a:cs typeface="Times New Roman"/>
                <a:sym typeface="Times New Roman"/>
              </a:rPr>
              <a:t>“Reproducibility” refers to the ability of a researcher to duplicate the results of a prior study using the </a:t>
            </a:r>
            <a:r>
              <a:rPr lang="en" sz="3600" b="1" u="sng" dirty="0">
                <a:solidFill>
                  <a:schemeClr val="dk1"/>
                </a:solidFill>
                <a:latin typeface="Times New Roman"/>
                <a:ea typeface="Times New Roman"/>
                <a:cs typeface="Times New Roman"/>
                <a:sym typeface="Times New Roman"/>
              </a:rPr>
              <a:t>same materials</a:t>
            </a:r>
            <a:r>
              <a:rPr lang="en" sz="3600" dirty="0">
                <a:solidFill>
                  <a:schemeClr val="dk1"/>
                </a:solidFill>
                <a:latin typeface="Times New Roman"/>
                <a:ea typeface="Times New Roman"/>
                <a:cs typeface="Times New Roman"/>
                <a:sym typeface="Times New Roman"/>
              </a:rPr>
              <a:t> and </a:t>
            </a:r>
            <a:r>
              <a:rPr lang="en" sz="3600" b="1" u="sng" dirty="0">
                <a:solidFill>
                  <a:schemeClr val="dk1"/>
                </a:solidFill>
                <a:latin typeface="Times New Roman"/>
                <a:ea typeface="Times New Roman"/>
                <a:cs typeface="Times New Roman"/>
                <a:sym typeface="Times New Roman"/>
              </a:rPr>
              <a:t>procedures</a:t>
            </a:r>
            <a:r>
              <a:rPr lang="en" sz="3600" dirty="0">
                <a:solidFill>
                  <a:schemeClr val="dk1"/>
                </a:solidFill>
                <a:latin typeface="Times New Roman"/>
                <a:ea typeface="Times New Roman"/>
                <a:cs typeface="Times New Roman"/>
                <a:sym typeface="Times New Roman"/>
              </a:rPr>
              <a:t> as were used by the original investigator.</a:t>
            </a:r>
            <a:endParaRPr sz="3600" dirty="0">
              <a:solidFill>
                <a:schemeClr val="dk1"/>
              </a:solidFill>
              <a:latin typeface="Times New Roman"/>
              <a:ea typeface="Times New Roman"/>
              <a:cs typeface="Times New Roman"/>
              <a:sym typeface="Times New Roman"/>
            </a:endParaRPr>
          </a:p>
          <a:p>
            <a:pPr marL="3234186" indent="-186262">
              <a:lnSpc>
                <a:spcPct val="135000"/>
              </a:lnSpc>
              <a:spcBef>
                <a:spcPts val="1600"/>
              </a:spcBef>
              <a:buNone/>
            </a:pPr>
            <a:r>
              <a:rPr lang="en" sz="1067" dirty="0">
                <a:solidFill>
                  <a:schemeClr val="dk1"/>
                </a:solidFill>
                <a:latin typeface="Times New Roman"/>
                <a:ea typeface="Times New Roman"/>
                <a:cs typeface="Times New Roman"/>
                <a:sym typeface="Times New Roman"/>
              </a:rPr>
              <a:t>Bollen et al. 2015. “Social, Behavioral, and Economic Sciences Perspectives on Robust and Reliable Science.” National Science Foundation.</a:t>
            </a:r>
            <a:r>
              <a:rPr lang="en" sz="933" u="sng" dirty="0">
                <a:solidFill>
                  <a:schemeClr val="hlink"/>
                </a:solidFill>
                <a:latin typeface="Times New Roman"/>
                <a:ea typeface="Times New Roman"/>
                <a:cs typeface="Times New Roman"/>
                <a:sym typeface="Times New Roman"/>
                <a:hlinkClick r:id="rId3"/>
              </a:rPr>
              <a:t>https://www.nsf.gov/sbe/AC_Materials/SBE_Robust_and_Reliable_Research_Report.pdf</a:t>
            </a:r>
            <a:r>
              <a:rPr lang="en" sz="933" dirty="0">
                <a:solidFill>
                  <a:schemeClr val="dk1"/>
                </a:solidFill>
                <a:latin typeface="Times New Roman"/>
                <a:ea typeface="Times New Roman"/>
                <a:cs typeface="Times New Roman"/>
                <a:sym typeface="Times New Roman"/>
              </a:rPr>
              <a:t>.</a:t>
            </a:r>
            <a:endParaRPr sz="933" dirty="0">
              <a:solidFill>
                <a:schemeClr val="dk1"/>
              </a:solidFill>
              <a:latin typeface="Times New Roman"/>
              <a:ea typeface="Times New Roman"/>
              <a:cs typeface="Times New Roman"/>
              <a:sym typeface="Times New Roman"/>
            </a:endParaRPr>
          </a:p>
          <a:p>
            <a:pPr indent="0">
              <a:buNone/>
            </a:pPr>
            <a:endParaRPr sz="2000" dirty="0">
              <a:solidFill>
                <a:schemeClr val="dk1"/>
              </a:solidFill>
              <a:latin typeface="Times New Roman"/>
              <a:ea typeface="Times New Roman"/>
              <a:cs typeface="Times New Roman"/>
              <a:sym typeface="Times New Roman"/>
            </a:endParaRPr>
          </a:p>
          <a:p>
            <a:pPr indent="0">
              <a:spcBef>
                <a:spcPts val="1600"/>
              </a:spcBef>
              <a:spcAft>
                <a:spcPts val="1600"/>
              </a:spcAft>
              <a:buNone/>
            </a:pPr>
            <a:endParaRPr sz="2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Ingredients of “research”</a:t>
            </a:r>
            <a:endParaRPr/>
          </a:p>
        </p:txBody>
      </p:sp>
      <p:sp>
        <p:nvSpPr>
          <p:cNvPr id="89" name="Google Shape;89;p18"/>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indent="-457189">
              <a:buSzPts val="1800"/>
              <a:buAutoNum type="arabicPeriod"/>
            </a:pPr>
            <a:r>
              <a:rPr lang="en" sz="2400"/>
              <a:t>“Procedures” = computer code</a:t>
            </a:r>
            <a:endParaRPr sz="2400"/>
          </a:p>
          <a:p>
            <a:pPr indent="-457189">
              <a:buSzPts val="1800"/>
              <a:buAutoNum type="arabicPeriod"/>
            </a:pPr>
            <a:r>
              <a:rPr lang="en" sz="2400"/>
              <a:t>“Materials (1)” = data</a:t>
            </a:r>
            <a:endParaRPr sz="2400"/>
          </a:p>
          <a:p>
            <a:pPr indent="-457189">
              <a:buSzPts val="1800"/>
              <a:buAutoNum type="arabicPeriod"/>
            </a:pPr>
            <a:r>
              <a:rPr lang="en" sz="2400"/>
              <a:t>“Materials (2)” = computers</a:t>
            </a:r>
            <a:endParaRPr sz="2400"/>
          </a:p>
          <a:p>
            <a:pPr indent="0">
              <a:spcBef>
                <a:spcPts val="1600"/>
              </a:spcBef>
              <a:spcAft>
                <a:spcPts val="1600"/>
              </a:spcAft>
              <a:buNone/>
            </a:pPr>
            <a:endParaRPr/>
          </a:p>
        </p:txBody>
      </p:sp>
      <p:sp>
        <p:nvSpPr>
          <p:cNvPr id="90" name="Google Shape;90;p18"/>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91" name="Google Shape;91;p18"/>
          <p:cNvPicPr preferRelativeResize="0"/>
          <p:nvPr/>
        </p:nvPicPr>
        <p:blipFill>
          <a:blip r:embed="rId3">
            <a:alphaModFix/>
          </a:blip>
          <a:stretch>
            <a:fillRect/>
          </a:stretch>
        </p:blipFill>
        <p:spPr>
          <a:xfrm>
            <a:off x="4724402" y="3454027"/>
            <a:ext cx="3122668" cy="2637800"/>
          </a:xfrm>
          <a:prstGeom prst="rect">
            <a:avLst/>
          </a:prstGeom>
          <a:noFill/>
          <a:ln>
            <a:noFill/>
          </a:ln>
        </p:spPr>
      </p:pic>
      <p:sp>
        <p:nvSpPr>
          <p:cNvPr id="92" name="Google Shape;92;p18"/>
          <p:cNvSpPr/>
          <p:nvPr/>
        </p:nvSpPr>
        <p:spPr>
          <a:xfrm rot="10800000" flipH="1">
            <a:off x="2449600" y="3048000"/>
            <a:ext cx="2197200" cy="2056800"/>
          </a:xfrm>
          <a:prstGeom prst="bentArrow">
            <a:avLst>
              <a:gd name="adj1" fmla="val 25000"/>
              <a:gd name="adj2" fmla="val 26138"/>
              <a:gd name="adj3" fmla="val 25000"/>
              <a:gd name="adj4" fmla="val 4091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93" name="Google Shape;93;p18"/>
          <p:cNvPicPr preferRelativeResize="0"/>
          <p:nvPr/>
        </p:nvPicPr>
        <p:blipFill>
          <a:blip r:embed="rId4">
            <a:alphaModFix/>
          </a:blip>
          <a:stretch>
            <a:fillRect/>
          </a:stretch>
        </p:blipFill>
        <p:spPr>
          <a:xfrm>
            <a:off x="9207433" y="3805335"/>
            <a:ext cx="2788832" cy="1858067"/>
          </a:xfrm>
          <a:prstGeom prst="rect">
            <a:avLst/>
          </a:prstGeom>
          <a:noFill/>
          <a:ln>
            <a:noFill/>
          </a:ln>
        </p:spPr>
      </p:pic>
      <p:sp>
        <p:nvSpPr>
          <p:cNvPr id="94" name="Google Shape;94;p18"/>
          <p:cNvSpPr/>
          <p:nvPr/>
        </p:nvSpPr>
        <p:spPr>
          <a:xfrm>
            <a:off x="7975651" y="4179300"/>
            <a:ext cx="1103200" cy="822800"/>
          </a:xfrm>
          <a:prstGeom prst="rightArrow">
            <a:avLst>
              <a:gd name="adj1" fmla="val 50000"/>
              <a:gd name="adj2" fmla="val 50000"/>
            </a:avLst>
          </a:prstGeom>
          <a:solidFill>
            <a:srgbClr val="6AA61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1000"/>
                                        <p:tgtEl>
                                          <p:spTgt spid="9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600"/>
                                        <p:tgtEl>
                                          <p:spTgt spid="94"/>
                                        </p:tgtEl>
                                      </p:cBhvr>
                                    </p:animEffect>
                                  </p:childTnLst>
                                </p:cTn>
                              </p:par>
                            </p:childTnLst>
                          </p:cTn>
                        </p:par>
                        <p:par>
                          <p:cTn id="16" fill="hold">
                            <p:stCondLst>
                              <p:cond delay="2600"/>
                            </p:stCondLst>
                            <p:childTnLst>
                              <p:par>
                                <p:cTn id="17" presetID="10" presetClass="entr" presetSubtype="0"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C303-4210-5647-4232-74C98F132DB0}"/>
              </a:ext>
            </a:extLst>
          </p:cNvPr>
          <p:cNvSpPr>
            <a:spLocks noGrp="1"/>
          </p:cNvSpPr>
          <p:nvPr>
            <p:ph type="title"/>
          </p:nvPr>
        </p:nvSpPr>
        <p:spPr/>
        <p:txBody>
          <a:bodyPr/>
          <a:lstStyle/>
          <a:p>
            <a:r>
              <a:rPr lang="en-US" dirty="0"/>
              <a:t>Back in 2019…</a:t>
            </a:r>
          </a:p>
        </p:txBody>
      </p:sp>
      <p:sp>
        <p:nvSpPr>
          <p:cNvPr id="3" name="Content Placeholder 2">
            <a:extLst>
              <a:ext uri="{FF2B5EF4-FFF2-40B4-BE49-F238E27FC236}">
                <a16:creationId xmlns:a16="http://schemas.microsoft.com/office/drawing/2014/main" id="{A5E8DED6-37F2-663F-4C59-E09A2EDD419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47F6EF-AF73-4A8B-811E-928AB2885300}"/>
              </a:ext>
            </a:extLst>
          </p:cNvPr>
          <p:cNvPicPr>
            <a:picLocks noChangeAspect="1"/>
          </p:cNvPicPr>
          <p:nvPr/>
        </p:nvPicPr>
        <p:blipFill>
          <a:blip r:embed="rId2"/>
          <a:stretch>
            <a:fillRect/>
          </a:stretch>
        </p:blipFill>
        <p:spPr>
          <a:xfrm>
            <a:off x="5830693" y="1078266"/>
            <a:ext cx="4943325" cy="2780620"/>
          </a:xfrm>
          <a:prstGeom prst="rect">
            <a:avLst/>
          </a:prstGeom>
          <a:ln>
            <a:solidFill>
              <a:schemeClr val="tx1"/>
            </a:solidFill>
          </a:ln>
          <a:effectLst>
            <a:outerShdw blurRad="50800" dist="114300" dir="2700000" algn="tl" rotWithShape="0">
              <a:prstClr val="black">
                <a:alpha val="40000"/>
              </a:prstClr>
            </a:outerShdw>
          </a:effectLst>
        </p:spPr>
      </p:pic>
      <p:pic>
        <p:nvPicPr>
          <p:cNvPr id="5" name="Picture 4">
            <a:extLst>
              <a:ext uri="{FF2B5EF4-FFF2-40B4-BE49-F238E27FC236}">
                <a16:creationId xmlns:a16="http://schemas.microsoft.com/office/drawing/2014/main" id="{64F98530-9FC4-14D1-7CA3-1088FCBCA89A}"/>
              </a:ext>
            </a:extLst>
          </p:cNvPr>
          <p:cNvPicPr>
            <a:picLocks noChangeAspect="1"/>
          </p:cNvPicPr>
          <p:nvPr/>
        </p:nvPicPr>
        <p:blipFill>
          <a:blip r:embed="rId3"/>
          <a:stretch>
            <a:fillRect/>
          </a:stretch>
        </p:blipFill>
        <p:spPr>
          <a:xfrm>
            <a:off x="4787019" y="3444529"/>
            <a:ext cx="4722412" cy="2656357"/>
          </a:xfrm>
          <a:prstGeom prst="rect">
            <a:avLst/>
          </a:prstGeom>
          <a:ln>
            <a:solidFill>
              <a:schemeClr val="tx1"/>
            </a:solidFill>
          </a:ln>
          <a:effectLst>
            <a:outerShdw blurRad="50800" dist="114300" dir="2700000" algn="tl" rotWithShape="0">
              <a:prstClr val="black">
                <a:alpha val="40000"/>
              </a:prstClr>
            </a:outerShdw>
          </a:effectLst>
        </p:spPr>
      </p:pic>
      <p:pic>
        <p:nvPicPr>
          <p:cNvPr id="6" name="Picture 5">
            <a:extLst>
              <a:ext uri="{FF2B5EF4-FFF2-40B4-BE49-F238E27FC236}">
                <a16:creationId xmlns:a16="http://schemas.microsoft.com/office/drawing/2014/main" id="{2AEABCDF-3291-A94E-205F-E18CF302C330}"/>
              </a:ext>
            </a:extLst>
          </p:cNvPr>
          <p:cNvPicPr>
            <a:picLocks noChangeAspect="1"/>
          </p:cNvPicPr>
          <p:nvPr/>
        </p:nvPicPr>
        <p:blipFill>
          <a:blip r:embed="rId4"/>
          <a:stretch>
            <a:fillRect/>
          </a:stretch>
        </p:blipFill>
        <p:spPr>
          <a:xfrm>
            <a:off x="390233" y="2739447"/>
            <a:ext cx="4486567" cy="2523694"/>
          </a:xfrm>
          <a:prstGeom prst="rect">
            <a:avLst/>
          </a:prstGeom>
          <a:ln>
            <a:solidFill>
              <a:schemeClr val="tx1"/>
            </a:solidFill>
          </a:ln>
          <a:effectLst>
            <a:outerShdw blurRad="50800" dist="114300" dir="2700000" algn="tl" rotWithShape="0">
              <a:prstClr val="black">
                <a:alpha val="40000"/>
              </a:prstClr>
            </a:outerShdw>
          </a:effectLst>
        </p:spPr>
      </p:pic>
    </p:spTree>
    <p:extLst>
      <p:ext uri="{BB962C8B-B14F-4D97-AF65-F5344CB8AC3E}">
        <p14:creationId xmlns:p14="http://schemas.microsoft.com/office/powerpoint/2010/main" val="2854058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4C34-5DE3-B94A-992D-9B52248575B5}"/>
              </a:ext>
            </a:extLst>
          </p:cNvPr>
          <p:cNvSpPr>
            <a:spLocks noGrp="1"/>
          </p:cNvSpPr>
          <p:nvPr>
            <p:ph type="title"/>
          </p:nvPr>
        </p:nvSpPr>
        <p:spPr/>
        <p:txBody>
          <a:bodyPr/>
          <a:lstStyle/>
          <a:p>
            <a:r>
              <a:rPr lang="en-US" dirty="0"/>
              <a:t>Observation 0</a:t>
            </a:r>
          </a:p>
        </p:txBody>
      </p:sp>
      <p:sp>
        <p:nvSpPr>
          <p:cNvPr id="3" name="Content Placeholder 2">
            <a:extLst>
              <a:ext uri="{FF2B5EF4-FFF2-40B4-BE49-F238E27FC236}">
                <a16:creationId xmlns:a16="http://schemas.microsoft.com/office/drawing/2014/main" id="{CAE7207B-E5AC-F2F8-7CF0-EDEB7B911BD7}"/>
              </a:ext>
            </a:extLst>
          </p:cNvPr>
          <p:cNvSpPr>
            <a:spLocks noGrp="1"/>
          </p:cNvSpPr>
          <p:nvPr>
            <p:ph idx="1"/>
          </p:nvPr>
        </p:nvSpPr>
        <p:spPr/>
        <p:txBody>
          <a:bodyPr/>
          <a:lstStyle/>
          <a:p>
            <a:pPr marL="0" indent="0">
              <a:buNone/>
            </a:pPr>
            <a:r>
              <a:rPr lang="en-US" dirty="0"/>
              <a:t>Researchers don’t…</a:t>
            </a:r>
          </a:p>
          <a:p>
            <a:r>
              <a:rPr lang="en-US" dirty="0"/>
              <a:t>Re-run their code before submitting </a:t>
            </a:r>
          </a:p>
          <a:p>
            <a:r>
              <a:rPr lang="en-US" dirty="0"/>
              <a:t>Don’t streamline (automate) enough</a:t>
            </a:r>
          </a:p>
          <a:p>
            <a:r>
              <a:rPr lang="en-US" dirty="0"/>
              <a:t>Are not careful about how they document data sources</a:t>
            </a:r>
          </a:p>
          <a:p>
            <a:r>
              <a:rPr lang="en-US" dirty="0"/>
              <a:t>Fail to curate their own data</a:t>
            </a:r>
          </a:p>
        </p:txBody>
      </p:sp>
    </p:spTree>
    <p:extLst>
      <p:ext uri="{BB962C8B-B14F-4D97-AF65-F5344CB8AC3E}">
        <p14:creationId xmlns:p14="http://schemas.microsoft.com/office/powerpoint/2010/main" val="1128520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Computational empathy</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A81D-EFE2-1A25-4FA8-A3EF4C14F071}"/>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1AC0BCFE-7B38-904B-8A95-35C7EBF42A91}"/>
              </a:ext>
            </a:extLst>
          </p:cNvPr>
          <p:cNvSpPr>
            <a:spLocks noGrp="1"/>
          </p:cNvSpPr>
          <p:nvPr>
            <p:ph idx="1"/>
          </p:nvPr>
        </p:nvSpPr>
        <p:spPr/>
        <p:txBody>
          <a:bodyPr/>
          <a:lstStyle/>
          <a:p>
            <a:pPr marL="0" indent="0" algn="l">
              <a:buNone/>
            </a:pPr>
            <a:r>
              <a:rPr lang="en-US" dirty="0"/>
              <a:t>In the words of the slogan popularized by </a:t>
            </a:r>
            <a:r>
              <a:rPr lang="en-US" dirty="0" err="1"/>
              <a:t>Buckheit</a:t>
            </a:r>
            <a:r>
              <a:rPr lang="en-US" dirty="0"/>
              <a:t> and </a:t>
            </a:r>
            <a:r>
              <a:rPr lang="en-US" dirty="0" err="1"/>
              <a:t>Donoho</a:t>
            </a:r>
            <a:r>
              <a:rPr lang="en-US" dirty="0"/>
              <a:t> (1995),</a:t>
            </a:r>
          </a:p>
          <a:p>
            <a:pPr marL="0" indent="0" algn="l">
              <a:buNone/>
            </a:pPr>
            <a:r>
              <a:rPr lang="en-US" dirty="0"/>
              <a:t> </a:t>
            </a:r>
          </a:p>
          <a:p>
            <a:pPr marL="914400" lvl="2" indent="0">
              <a:buNone/>
            </a:pPr>
            <a:r>
              <a:rPr lang="en-US" sz="3600" i="1" dirty="0"/>
              <a:t>“</a:t>
            </a:r>
            <a:r>
              <a:rPr lang="en-US" sz="3600" b="1" i="1" dirty="0">
                <a:solidFill>
                  <a:srgbClr val="0070C0"/>
                </a:solidFill>
              </a:rPr>
              <a:t>a scientific publication is [...] merely advertising of the scholarship: [...] the </a:t>
            </a:r>
            <a:r>
              <a:rPr lang="en-US" sz="3600" b="1" i="1" u="sng" dirty="0">
                <a:solidFill>
                  <a:srgbClr val="0070C0"/>
                </a:solidFill>
              </a:rPr>
              <a:t>complete software development environment </a:t>
            </a:r>
            <a:r>
              <a:rPr lang="en-US" sz="3600" b="1" i="1" dirty="0">
                <a:solidFill>
                  <a:srgbClr val="0070C0"/>
                </a:solidFill>
              </a:rPr>
              <a:t>and the </a:t>
            </a:r>
            <a:r>
              <a:rPr lang="en-US" sz="3600" b="1" i="1" u="sng" dirty="0">
                <a:solidFill>
                  <a:srgbClr val="0070C0"/>
                </a:solidFill>
              </a:rPr>
              <a:t>complete set of instructions</a:t>
            </a:r>
            <a:r>
              <a:rPr lang="en-US" sz="3600" b="1" i="1" dirty="0">
                <a:solidFill>
                  <a:srgbClr val="0070C0"/>
                </a:solidFill>
              </a:rPr>
              <a:t> which generated the figures</a:t>
            </a:r>
            <a:r>
              <a:rPr lang="en-US" sz="3600" i="1" dirty="0"/>
              <a:t>.”</a:t>
            </a:r>
          </a:p>
          <a:p>
            <a:pPr marL="0" indent="0" algn="l">
              <a:buNone/>
            </a:pPr>
            <a:endParaRPr lang="en-US" dirty="0"/>
          </a:p>
        </p:txBody>
      </p:sp>
    </p:spTree>
    <p:extLst>
      <p:ext uri="{BB962C8B-B14F-4D97-AF65-F5344CB8AC3E}">
        <p14:creationId xmlns:p14="http://schemas.microsoft.com/office/powerpoint/2010/main" val="2561292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BBF4-3B28-BEA1-0941-18C9F875E817}"/>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CC9448AD-9714-D78F-EE73-458CB0CC050E}"/>
              </a:ext>
            </a:extLst>
          </p:cNvPr>
          <p:cNvSpPr>
            <a:spLocks noGrp="1"/>
          </p:cNvSpPr>
          <p:nvPr>
            <p:ph idx="1"/>
          </p:nvPr>
        </p:nvSpPr>
        <p:spPr/>
        <p:txBody>
          <a:bodyPr>
            <a:normAutofit lnSpcReduction="10000"/>
          </a:bodyPr>
          <a:lstStyle/>
          <a:p>
            <a:pPr marL="0" indent="0">
              <a:buNone/>
            </a:pPr>
            <a:r>
              <a:rPr lang="en-US" dirty="0">
                <a:solidFill>
                  <a:schemeClr val="bg2">
                    <a:lumMod val="75000"/>
                  </a:schemeClr>
                </a:solidFill>
              </a:rPr>
              <a:t>Put yourself in the position of the reader of the research compendium</a:t>
            </a:r>
            <a:r>
              <a:rPr lang="en-US" dirty="0"/>
              <a:t>:</a:t>
            </a:r>
          </a:p>
          <a:p>
            <a:pPr lvl="1"/>
            <a:r>
              <a:rPr lang="en-US" dirty="0"/>
              <a:t>Can they understand those instructions?</a:t>
            </a:r>
          </a:p>
          <a:p>
            <a:pPr lvl="1"/>
            <a:r>
              <a:rPr lang="en-US" dirty="0"/>
              <a:t>Under what premises/ shared common knowledge?</a:t>
            </a:r>
          </a:p>
          <a:p>
            <a:pPr lvl="1"/>
            <a:r>
              <a:rPr lang="en-US" dirty="0"/>
              <a:t>What might they assume about the computing environment?</a:t>
            </a:r>
          </a:p>
          <a:p>
            <a:pPr lvl="1"/>
            <a:r>
              <a:rPr lang="en-US" dirty="0"/>
              <a:t>How concise or diffuse are the instructions?</a:t>
            </a:r>
          </a:p>
        </p:txBody>
      </p:sp>
    </p:spTree>
    <p:extLst>
      <p:ext uri="{BB962C8B-B14F-4D97-AF65-F5344CB8AC3E}">
        <p14:creationId xmlns:p14="http://schemas.microsoft.com/office/powerpoint/2010/main" val="3093369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p:txBody>
          <a:bodyPr>
            <a:normAutofit/>
          </a:bodyPr>
          <a:lstStyle/>
          <a:p>
            <a:pPr marL="0" indent="0">
              <a:buNone/>
            </a:pPr>
            <a:r>
              <a:rPr lang="en-US" dirty="0"/>
              <a:t>Potential readers</a:t>
            </a:r>
          </a:p>
          <a:p>
            <a:r>
              <a:rPr lang="en-US" b="1" dirty="0">
                <a:solidFill>
                  <a:srgbClr val="002060"/>
                </a:solidFill>
              </a:rPr>
              <a:t>You</a:t>
            </a:r>
            <a:r>
              <a:rPr lang="en-US" dirty="0"/>
              <a:t> </a:t>
            </a:r>
            <a:r>
              <a:rPr lang="en-US" sz="2800" i="1" dirty="0"/>
              <a:t>(in 4 years, between prepping 2 new courses, an R&amp;R, a new child, and tenure coming up in 2 years)</a:t>
            </a:r>
            <a:endParaRPr lang="en-US" i="1" dirty="0"/>
          </a:p>
          <a:p>
            <a:r>
              <a:rPr lang="en-US" dirty="0"/>
              <a:t>Your RA </a:t>
            </a:r>
            <a:r>
              <a:rPr lang="en-US" sz="2800" i="1" dirty="0"/>
              <a:t>(in 4 years, because you are… see above)</a:t>
            </a:r>
            <a:endParaRPr lang="en-US" i="1" dirty="0"/>
          </a:p>
          <a:p>
            <a:r>
              <a:rPr lang="en-US" dirty="0"/>
              <a:t>Your future readers who will cite you </a:t>
            </a:r>
            <a:r>
              <a:rPr lang="en-US" sz="2800" i="1" dirty="0"/>
              <a:t>(in 4-10 years, who may want to extend or replicate your study, but won’t if it is too complex)</a:t>
            </a:r>
            <a:endParaRPr lang="en-US" i="1" dirty="0"/>
          </a:p>
        </p:txBody>
      </p:sp>
    </p:spTree>
    <p:extLst>
      <p:ext uri="{BB962C8B-B14F-4D97-AF65-F5344CB8AC3E}">
        <p14:creationId xmlns:p14="http://schemas.microsoft.com/office/powerpoint/2010/main" val="1909894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12E65-EB35-D10A-D9F0-31279A7D0FF9}"/>
              </a:ext>
            </a:extLst>
          </p:cNvPr>
          <p:cNvSpPr>
            <a:spLocks noGrp="1"/>
          </p:cNvSpPr>
          <p:nvPr>
            <p:ph type="title"/>
          </p:nvPr>
        </p:nvSpPr>
        <p:spPr/>
        <p:txBody>
          <a:bodyPr/>
          <a:lstStyle/>
          <a:p>
            <a:r>
              <a:rPr lang="en-US" dirty="0"/>
              <a:t>3 Lessons (and many solutions)</a:t>
            </a:r>
          </a:p>
        </p:txBody>
      </p:sp>
      <p:sp>
        <p:nvSpPr>
          <p:cNvPr id="3" name="Content Placeholder 2">
            <a:extLst>
              <a:ext uri="{FF2B5EF4-FFF2-40B4-BE49-F238E27FC236}">
                <a16:creationId xmlns:a16="http://schemas.microsoft.com/office/drawing/2014/main" id="{7C552D55-6B3C-1F6C-96DE-D7D73BC57F7B}"/>
              </a:ext>
            </a:extLst>
          </p:cNvPr>
          <p:cNvSpPr>
            <a:spLocks noGrp="1"/>
          </p:cNvSpPr>
          <p:nvPr>
            <p:ph idx="1"/>
          </p:nvPr>
        </p:nvSpPr>
        <p:spPr/>
        <p:txBody>
          <a:bodyPr>
            <a:normAutofit/>
          </a:bodyPr>
          <a:lstStyle/>
          <a:p>
            <a:r>
              <a:rPr lang="en-US" sz="4400" dirty="0"/>
              <a:t>Lesson 1: Computational empathy</a:t>
            </a:r>
          </a:p>
          <a:p>
            <a:r>
              <a:rPr lang="en-US" sz="4400" dirty="0"/>
              <a:t>Lesson 2: Data acumen</a:t>
            </a:r>
          </a:p>
          <a:p>
            <a:r>
              <a:rPr lang="en-US" sz="4400" dirty="0"/>
              <a:t>Lesson 3: Role of institutions</a:t>
            </a:r>
          </a:p>
        </p:txBody>
      </p:sp>
    </p:spTree>
    <p:extLst>
      <p:ext uri="{BB962C8B-B14F-4D97-AF65-F5344CB8AC3E}">
        <p14:creationId xmlns:p14="http://schemas.microsoft.com/office/powerpoint/2010/main" val="1548319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2669051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1446550"/>
          </a:xfrm>
          <a:prstGeom prst="rect">
            <a:avLst/>
          </a:prstGeom>
          <a:noFill/>
        </p:spPr>
        <p:txBody>
          <a:bodyPr wrap="square" rtlCol="0">
            <a:spAutoFit/>
          </a:bodyPr>
          <a:lstStyle/>
          <a:p>
            <a:pPr algn="ctr"/>
            <a:r>
              <a:rPr lang="en-US" sz="8800" dirty="0">
                <a:solidFill>
                  <a:schemeClr val="bg1"/>
                </a:solidFill>
              </a:rPr>
              <a:t>Intermezzo</a:t>
            </a:r>
            <a:endParaRPr lang="en-US" dirty="0">
              <a:solidFill>
                <a:schemeClr val="bg1"/>
              </a:solidFill>
            </a:endParaRPr>
          </a:p>
        </p:txBody>
      </p:sp>
    </p:spTree>
    <p:extLst>
      <p:ext uri="{BB962C8B-B14F-4D97-AF65-F5344CB8AC3E}">
        <p14:creationId xmlns:p14="http://schemas.microsoft.com/office/powerpoint/2010/main" val="14253043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6BE5-B067-FF21-DB8D-A4D4C8A59048}"/>
              </a:ext>
            </a:extLst>
          </p:cNvPr>
          <p:cNvSpPr>
            <a:spLocks noGrp="1"/>
          </p:cNvSpPr>
          <p:nvPr>
            <p:ph type="title"/>
          </p:nvPr>
        </p:nvSpPr>
        <p:spPr/>
        <p:txBody>
          <a:bodyPr/>
          <a:lstStyle/>
          <a:p>
            <a:r>
              <a:rPr lang="en-US" dirty="0"/>
              <a:t>Observation 1</a:t>
            </a:r>
          </a:p>
        </p:txBody>
      </p:sp>
      <p:sp>
        <p:nvSpPr>
          <p:cNvPr id="3" name="Content Placeholder 2">
            <a:extLst>
              <a:ext uri="{FF2B5EF4-FFF2-40B4-BE49-F238E27FC236}">
                <a16:creationId xmlns:a16="http://schemas.microsoft.com/office/drawing/2014/main" id="{44795CEC-1265-0D0B-9349-DD9539380BD0}"/>
              </a:ext>
            </a:extLst>
          </p:cNvPr>
          <p:cNvSpPr>
            <a:spLocks noGrp="1"/>
          </p:cNvSpPr>
          <p:nvPr>
            <p:ph idx="1"/>
          </p:nvPr>
        </p:nvSpPr>
        <p:spPr/>
        <p:txBody>
          <a:bodyPr>
            <a:normAutofit/>
          </a:bodyPr>
          <a:lstStyle/>
          <a:p>
            <a:pPr marL="0" indent="0" algn="ctr">
              <a:buNone/>
            </a:pPr>
            <a:r>
              <a:rPr lang="en-US" sz="5400" dirty="0"/>
              <a:t>Social scientists do not read the manual</a:t>
            </a:r>
          </a:p>
          <a:p>
            <a:pPr marL="0" indent="0" algn="ctr">
              <a:buNone/>
            </a:pPr>
            <a:r>
              <a:rPr lang="en-US" sz="4000" dirty="0"/>
              <a:t>(beyond the first few pages)</a:t>
            </a:r>
          </a:p>
        </p:txBody>
      </p:sp>
    </p:spTree>
    <p:extLst>
      <p:ext uri="{BB962C8B-B14F-4D97-AF65-F5344CB8AC3E}">
        <p14:creationId xmlns:p14="http://schemas.microsoft.com/office/powerpoint/2010/main" val="2705777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765D-511A-C221-218B-48DA0C23B3B6}"/>
              </a:ext>
            </a:extLst>
          </p:cNvPr>
          <p:cNvSpPr>
            <a:spLocks noGrp="1"/>
          </p:cNvSpPr>
          <p:nvPr>
            <p:ph type="title"/>
          </p:nvPr>
        </p:nvSpPr>
        <p:spPr/>
        <p:txBody>
          <a:bodyPr/>
          <a:lstStyle/>
          <a:p>
            <a:r>
              <a:rPr lang="en-US" dirty="0"/>
              <a:t>Observation 1: Please read the manual</a:t>
            </a:r>
          </a:p>
        </p:txBody>
      </p:sp>
      <p:sp>
        <p:nvSpPr>
          <p:cNvPr id="3" name="Content Placeholder 2">
            <a:extLst>
              <a:ext uri="{FF2B5EF4-FFF2-40B4-BE49-F238E27FC236}">
                <a16:creationId xmlns:a16="http://schemas.microsoft.com/office/drawing/2014/main" id="{AA55972F-FE8C-0FDD-1325-144A263DA89D}"/>
              </a:ext>
            </a:extLst>
          </p:cNvPr>
          <p:cNvSpPr>
            <a:spLocks noGrp="1"/>
          </p:cNvSpPr>
          <p:nvPr>
            <p:ph idx="1"/>
          </p:nvPr>
        </p:nvSpPr>
        <p:spPr/>
        <p:txBody>
          <a:bodyPr/>
          <a:lstStyle/>
          <a:p>
            <a:pPr marL="0" indent="0">
              <a:buNone/>
            </a:pPr>
            <a:r>
              <a:rPr lang="en-US" dirty="0"/>
              <a:t>Persistent misconceptions</a:t>
            </a:r>
          </a:p>
          <a:p>
            <a:r>
              <a:rPr lang="en-US" dirty="0"/>
              <a:t>About setting </a:t>
            </a:r>
            <a:r>
              <a:rPr lang="en-US" b="1" dirty="0"/>
              <a:t>working directories</a:t>
            </a:r>
          </a:p>
          <a:p>
            <a:r>
              <a:rPr lang="en-US" dirty="0"/>
              <a:t>How to record </a:t>
            </a:r>
            <a:r>
              <a:rPr lang="en-US" b="1" dirty="0"/>
              <a:t>pathnames</a:t>
            </a:r>
          </a:p>
          <a:p>
            <a:r>
              <a:rPr lang="en-US" dirty="0"/>
              <a:t>How to leverage </a:t>
            </a:r>
            <a:r>
              <a:rPr lang="en-US" b="1" dirty="0"/>
              <a:t>loops</a:t>
            </a:r>
          </a:p>
          <a:p>
            <a:r>
              <a:rPr lang="en-US" dirty="0"/>
              <a:t>How to leverage </a:t>
            </a:r>
            <a:r>
              <a:rPr lang="en-US" b="1" dirty="0"/>
              <a:t>subroutines</a:t>
            </a:r>
          </a:p>
          <a:p>
            <a:r>
              <a:rPr lang="en-US" dirty="0"/>
              <a:t>How to pass </a:t>
            </a:r>
            <a:r>
              <a:rPr lang="en-US" b="1" dirty="0"/>
              <a:t>parameters</a:t>
            </a:r>
          </a:p>
          <a:p>
            <a:r>
              <a:rPr lang="en-US" dirty="0"/>
              <a:t>How (and if) to use </a:t>
            </a:r>
            <a:r>
              <a:rPr lang="en-US" b="1" dirty="0"/>
              <a:t>controller scripts</a:t>
            </a:r>
          </a:p>
        </p:txBody>
      </p:sp>
    </p:spTree>
    <p:extLst>
      <p:ext uri="{BB962C8B-B14F-4D97-AF65-F5344CB8AC3E}">
        <p14:creationId xmlns:p14="http://schemas.microsoft.com/office/powerpoint/2010/main" val="2223874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love </a:t>
            </a:r>
            <a:br>
              <a:rPr lang="en-US" sz="5400" dirty="0"/>
            </a:br>
            <a:r>
              <a:rPr lang="en-US" sz="5400" dirty="0"/>
              <a:t>point-and-click interfaces</a:t>
            </a:r>
            <a:r>
              <a:rPr lang="en-US" sz="4000" dirty="0"/>
              <a:t> </a:t>
            </a:r>
            <a:br>
              <a:rPr lang="en-US" sz="4000" dirty="0"/>
            </a:br>
            <a:r>
              <a:rPr lang="en-US" sz="4000" dirty="0"/>
              <a:t>(which are hard to reproduce)</a:t>
            </a:r>
            <a:endParaRPr lang="en-US" sz="5400" dirty="0"/>
          </a:p>
        </p:txBody>
      </p:sp>
    </p:spTree>
    <p:extLst>
      <p:ext uri="{BB962C8B-B14F-4D97-AF65-F5344CB8AC3E}">
        <p14:creationId xmlns:p14="http://schemas.microsoft.com/office/powerpoint/2010/main" val="3299595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 </a:t>
            </a:r>
            <a:r>
              <a:rPr lang="en-US" sz="4400" dirty="0"/>
              <a:t>point-and-click interfaces</a:t>
            </a:r>
            <a:endParaRPr lang="en-US" dirty="0"/>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buNone/>
            </a:pPr>
            <a:r>
              <a:rPr lang="en-US" dirty="0"/>
              <a:t>This is reflected in </a:t>
            </a:r>
          </a:p>
          <a:p>
            <a:r>
              <a:rPr lang="en-US" b="1" dirty="0"/>
              <a:t>GIS (maps) </a:t>
            </a:r>
            <a:r>
              <a:rPr lang="en-US" dirty="0"/>
              <a:t>that appear in papers </a:t>
            </a:r>
          </a:p>
          <a:p>
            <a:r>
              <a:rPr lang="en-US" b="1" dirty="0"/>
              <a:t>Data extraction </a:t>
            </a:r>
            <a:r>
              <a:rPr lang="en-US" dirty="0"/>
              <a:t>tools</a:t>
            </a:r>
          </a:p>
          <a:p>
            <a:r>
              <a:rPr lang="en-US" dirty="0"/>
              <a:t>How to </a:t>
            </a:r>
            <a:r>
              <a:rPr lang="en-US" b="1" dirty="0"/>
              <a:t>run software </a:t>
            </a:r>
            <a:r>
              <a:rPr lang="en-US" dirty="0"/>
              <a:t>(any software)</a:t>
            </a:r>
          </a:p>
        </p:txBody>
      </p:sp>
    </p:spTree>
    <p:extLst>
      <p:ext uri="{BB962C8B-B14F-4D97-AF65-F5344CB8AC3E}">
        <p14:creationId xmlns:p14="http://schemas.microsoft.com/office/powerpoint/2010/main" val="2792625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238EB9-D35E-3FBC-372C-70E6294C1A2C}"/>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8FE5D806-D7D4-9CDE-B981-BCA0929A7FF3}"/>
              </a:ext>
            </a:extLst>
          </p:cNvPr>
          <p:cNvSpPr>
            <a:spLocks noGrp="1"/>
          </p:cNvSpPr>
          <p:nvPr>
            <p:ph idx="1"/>
          </p:nvPr>
        </p:nvSpPr>
        <p:spPr/>
        <p:txBody>
          <a:bodyPr>
            <a:normAutofit/>
          </a:bodyPr>
          <a:lstStyle/>
          <a:p>
            <a:pPr marL="0" indent="0" algn="ctr">
              <a:buNone/>
            </a:pPr>
            <a:r>
              <a:rPr lang="en-US" sz="4400" dirty="0"/>
              <a:t>Observation 1 and 2 are the result of a </a:t>
            </a:r>
            <a:br>
              <a:rPr lang="en-US" sz="4400" dirty="0"/>
            </a:br>
            <a:r>
              <a:rPr lang="en-US" sz="4400" b="1" dirty="0"/>
              <a:t>lack of Computational Empathy</a:t>
            </a:r>
            <a:r>
              <a:rPr lang="en-US" sz="4400" dirty="0"/>
              <a:t>, </a:t>
            </a:r>
            <a:br>
              <a:rPr lang="en-US" sz="4400" dirty="0"/>
            </a:br>
            <a:r>
              <a:rPr lang="en-US" sz="4400" dirty="0"/>
              <a:t>and lead to </a:t>
            </a:r>
            <a:br>
              <a:rPr lang="en-US" sz="4400" dirty="0"/>
            </a:br>
            <a:r>
              <a:rPr lang="en-US" sz="4400" b="1" dirty="0"/>
              <a:t>high burden </a:t>
            </a:r>
            <a:br>
              <a:rPr lang="en-US" sz="4400" dirty="0"/>
            </a:br>
            <a:r>
              <a:rPr lang="en-US" sz="4400" dirty="0"/>
              <a:t>of reproducibility and replicability</a:t>
            </a:r>
          </a:p>
        </p:txBody>
      </p:sp>
    </p:spTree>
    <p:extLst>
      <p:ext uri="{BB962C8B-B14F-4D97-AF65-F5344CB8AC3E}">
        <p14:creationId xmlns:p14="http://schemas.microsoft.com/office/powerpoint/2010/main" val="3447875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Solutions?</a:t>
            </a:r>
            <a:endParaRPr lang="en-US" dirty="0">
              <a:solidFill>
                <a:schemeClr val="bg1"/>
              </a:solidFill>
            </a:endParaRPr>
          </a:p>
        </p:txBody>
      </p:sp>
    </p:spTree>
    <p:extLst>
      <p:ext uri="{BB962C8B-B14F-4D97-AF65-F5344CB8AC3E}">
        <p14:creationId xmlns:p14="http://schemas.microsoft.com/office/powerpoint/2010/main" val="2984466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7AAD-F0CD-1806-B2F9-54579BA45FFB}"/>
              </a:ext>
            </a:extLst>
          </p:cNvPr>
          <p:cNvSpPr>
            <a:spLocks noGrp="1"/>
          </p:cNvSpPr>
          <p:nvPr>
            <p:ph type="title"/>
          </p:nvPr>
        </p:nvSpPr>
        <p:spPr/>
        <p:txBody>
          <a:bodyPr/>
          <a:lstStyle/>
          <a:p>
            <a:r>
              <a:rPr lang="en-US" dirty="0"/>
              <a:t>Hold that thought, we will get there.</a:t>
            </a:r>
          </a:p>
        </p:txBody>
      </p:sp>
    </p:spTree>
    <p:extLst>
      <p:ext uri="{BB962C8B-B14F-4D97-AF65-F5344CB8AC3E}">
        <p14:creationId xmlns:p14="http://schemas.microsoft.com/office/powerpoint/2010/main" val="1986367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1446550"/>
          </a:xfrm>
          <a:prstGeom prst="rect">
            <a:avLst/>
          </a:prstGeom>
          <a:noFill/>
        </p:spPr>
        <p:txBody>
          <a:bodyPr wrap="square" rtlCol="0">
            <a:spAutoFit/>
          </a:bodyPr>
          <a:lstStyle/>
          <a:p>
            <a:pPr algn="ctr"/>
            <a:r>
              <a:rPr lang="en-US" sz="8800" dirty="0">
                <a:solidFill>
                  <a:schemeClr val="bg1"/>
                </a:solidFill>
              </a:rPr>
              <a:t>Data acumen</a:t>
            </a:r>
            <a:endParaRPr lang="en-US" dirty="0">
              <a:solidFill>
                <a:schemeClr val="bg1"/>
              </a:solidFill>
            </a:endParaRPr>
          </a:p>
        </p:txBody>
      </p:sp>
    </p:spTree>
    <p:extLst>
      <p:ext uri="{BB962C8B-B14F-4D97-AF65-F5344CB8AC3E}">
        <p14:creationId xmlns:p14="http://schemas.microsoft.com/office/powerpoint/2010/main" val="9487625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A4C59-FFBF-39BF-C76B-A715FF8A5D6D}"/>
              </a:ext>
            </a:extLst>
          </p:cNvPr>
          <p:cNvSpPr>
            <a:spLocks noGrp="1"/>
          </p:cNvSpPr>
          <p:nvPr>
            <p:ph type="title"/>
          </p:nvPr>
        </p:nvSpPr>
        <p:spPr/>
        <p:txBody>
          <a:bodyPr/>
          <a:lstStyle/>
          <a:p>
            <a:r>
              <a:rPr lang="en-US" dirty="0"/>
              <a:t>A bit of background</a:t>
            </a:r>
          </a:p>
        </p:txBody>
      </p:sp>
    </p:spTree>
    <p:extLst>
      <p:ext uri="{BB962C8B-B14F-4D97-AF65-F5344CB8AC3E}">
        <p14:creationId xmlns:p14="http://schemas.microsoft.com/office/powerpoint/2010/main" val="2859212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3A3B-36F3-A31F-129D-B703F273E173}"/>
              </a:ext>
            </a:extLst>
          </p:cNvPr>
          <p:cNvSpPr>
            <a:spLocks noGrp="1"/>
          </p:cNvSpPr>
          <p:nvPr>
            <p:ph type="title"/>
          </p:nvPr>
        </p:nvSpPr>
        <p:spPr/>
        <p:txBody>
          <a:bodyPr/>
          <a:lstStyle/>
          <a:p>
            <a:r>
              <a:rPr lang="en-US" dirty="0"/>
              <a:t>Data acumen</a:t>
            </a:r>
          </a:p>
        </p:txBody>
      </p:sp>
      <p:sp>
        <p:nvSpPr>
          <p:cNvPr id="3" name="Content Placeholder 2">
            <a:extLst>
              <a:ext uri="{FF2B5EF4-FFF2-40B4-BE49-F238E27FC236}">
                <a16:creationId xmlns:a16="http://schemas.microsoft.com/office/drawing/2014/main" id="{DDE4E730-978C-40B7-84A8-0B45FAE9EF83}"/>
              </a:ext>
            </a:extLst>
          </p:cNvPr>
          <p:cNvSpPr>
            <a:spLocks noGrp="1"/>
          </p:cNvSpPr>
          <p:nvPr>
            <p:ph idx="1"/>
          </p:nvPr>
        </p:nvSpPr>
        <p:spPr/>
        <p:txBody>
          <a:bodyPr>
            <a:normAutofit/>
          </a:bodyPr>
          <a:lstStyle/>
          <a:p>
            <a:pPr marL="0" indent="0" algn="ctr">
              <a:buNone/>
            </a:pPr>
            <a:r>
              <a:rPr lang="en-US" dirty="0"/>
              <a:t>“the ability to understand data, to make good judgments about and good decisions with data, and to use data analysis tools responsibly and effectively”</a:t>
            </a:r>
          </a:p>
          <a:p>
            <a:pPr marL="0" indent="0" algn="ctr">
              <a:buNone/>
            </a:pPr>
            <a:endParaRPr lang="en-US" dirty="0"/>
          </a:p>
          <a:p>
            <a:pPr marL="0" indent="0">
              <a:buNone/>
            </a:pPr>
            <a:r>
              <a:rPr lang="en-US" sz="1800" dirty="0"/>
              <a:t>National Academies of Sciences, Engineering, and Medicine. 2018. Data Science for Undergraduates: Opportunities and Options. Washington, DC: The National Academies Press. https://doi.org/10.17226/25104.</a:t>
            </a:r>
          </a:p>
        </p:txBody>
      </p:sp>
    </p:spTree>
    <p:extLst>
      <p:ext uri="{BB962C8B-B14F-4D97-AF65-F5344CB8AC3E}">
        <p14:creationId xmlns:p14="http://schemas.microsoft.com/office/powerpoint/2010/main" val="303022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8AEF-4F35-4A91-A29F-A49208301127}"/>
              </a:ext>
            </a:extLst>
          </p:cNvPr>
          <p:cNvSpPr>
            <a:spLocks noGrp="1"/>
          </p:cNvSpPr>
          <p:nvPr>
            <p:ph type="title"/>
          </p:nvPr>
        </p:nvSpPr>
        <p:spPr/>
        <p:txBody>
          <a:bodyPr/>
          <a:lstStyle/>
          <a:p>
            <a:r>
              <a:rPr lang="en-US" dirty="0"/>
              <a:t>Lesson 2: Data acumen in the context of reproducibility</a:t>
            </a:r>
          </a:p>
        </p:txBody>
      </p:sp>
      <p:sp>
        <p:nvSpPr>
          <p:cNvPr id="3" name="Content Placeholder 2">
            <a:extLst>
              <a:ext uri="{FF2B5EF4-FFF2-40B4-BE49-F238E27FC236}">
                <a16:creationId xmlns:a16="http://schemas.microsoft.com/office/drawing/2014/main" id="{81181D39-23D4-92A7-6FF2-2224423ABDB4}"/>
              </a:ext>
            </a:extLst>
          </p:cNvPr>
          <p:cNvSpPr>
            <a:spLocks noGrp="1"/>
          </p:cNvSpPr>
          <p:nvPr>
            <p:ph idx="1"/>
          </p:nvPr>
        </p:nvSpPr>
        <p:spPr/>
        <p:txBody>
          <a:bodyPr>
            <a:normAutofit lnSpcReduction="10000"/>
          </a:bodyPr>
          <a:lstStyle/>
          <a:p>
            <a:pPr marL="0" indent="0">
              <a:buNone/>
            </a:pPr>
            <a:r>
              <a:rPr lang="en-US" dirty="0"/>
              <a:t>Two key components</a:t>
            </a:r>
          </a:p>
          <a:p>
            <a:r>
              <a:rPr lang="en-US" sz="4400" dirty="0"/>
              <a:t>Data provenance</a:t>
            </a:r>
          </a:p>
          <a:p>
            <a:pPr lvl="1"/>
            <a:r>
              <a:rPr lang="en-US" sz="2800" dirty="0"/>
              <a:t>Where did the data come from which I used?</a:t>
            </a:r>
          </a:p>
          <a:p>
            <a:r>
              <a:rPr lang="en-US" sz="4400" dirty="0"/>
              <a:t>Data preservation</a:t>
            </a:r>
          </a:p>
          <a:p>
            <a:pPr lvl="1"/>
            <a:r>
              <a:rPr lang="en-US" dirty="0"/>
              <a:t>Where do I put the data I generated?</a:t>
            </a:r>
          </a:p>
          <a:p>
            <a:pPr lvl="1"/>
            <a:r>
              <a:rPr lang="en-US" dirty="0"/>
              <a:t>What if the data I used are not “robustly preserved”?</a:t>
            </a:r>
          </a:p>
          <a:p>
            <a:pPr lvl="1"/>
            <a:r>
              <a:rPr lang="en-US" dirty="0"/>
              <a:t>What do you mean by that?</a:t>
            </a:r>
          </a:p>
          <a:p>
            <a:endParaRPr lang="en-US" dirty="0"/>
          </a:p>
        </p:txBody>
      </p:sp>
    </p:spTree>
    <p:extLst>
      <p:ext uri="{BB962C8B-B14F-4D97-AF65-F5344CB8AC3E}">
        <p14:creationId xmlns:p14="http://schemas.microsoft.com/office/powerpoint/2010/main" val="532247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2800767"/>
          </a:xfrm>
          <a:prstGeom prst="rect">
            <a:avLst/>
          </a:prstGeom>
          <a:noFill/>
        </p:spPr>
        <p:txBody>
          <a:bodyPr wrap="square" rtlCol="0">
            <a:spAutoFit/>
          </a:bodyPr>
          <a:lstStyle/>
          <a:p>
            <a:pPr algn="ctr"/>
            <a:r>
              <a:rPr lang="en-US" sz="8800" dirty="0">
                <a:solidFill>
                  <a:schemeClr val="bg1"/>
                </a:solidFill>
              </a:rPr>
              <a:t>Data provenance</a:t>
            </a:r>
            <a:endParaRPr lang="en-US" dirty="0">
              <a:solidFill>
                <a:schemeClr val="bg1"/>
              </a:solidFill>
            </a:endParaRPr>
          </a:p>
        </p:txBody>
      </p:sp>
    </p:spTree>
    <p:extLst>
      <p:ext uri="{BB962C8B-B14F-4D97-AF65-F5344CB8AC3E}">
        <p14:creationId xmlns:p14="http://schemas.microsoft.com/office/powerpoint/2010/main" val="16139078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924341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560259" cy="6714836"/>
          </a:xfrm>
          <a:prstGeom prst="rect">
            <a:avLst/>
          </a:prstGeom>
        </p:spPr>
      </p:pic>
    </p:spTree>
    <p:extLst>
      <p:ext uri="{BB962C8B-B14F-4D97-AF65-F5344CB8AC3E}">
        <p14:creationId xmlns:p14="http://schemas.microsoft.com/office/powerpoint/2010/main" val="3074419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842758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509" y="0"/>
            <a:ext cx="11508509" cy="7913491"/>
          </a:xfrm>
          <a:prstGeom prst="rect">
            <a:avLst/>
          </a:prstGeom>
        </p:spPr>
      </p:pic>
    </p:spTree>
    <p:extLst>
      <p:ext uri="{BB962C8B-B14F-4D97-AF65-F5344CB8AC3E}">
        <p14:creationId xmlns:p14="http://schemas.microsoft.com/office/powerpoint/2010/main" val="123254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7224889"/>
          </a:xfrm>
          <a:prstGeom prst="rect">
            <a:avLst/>
          </a:prstGeom>
        </p:spPr>
      </p:pic>
    </p:spTree>
    <p:extLst>
      <p:ext uri="{BB962C8B-B14F-4D97-AF65-F5344CB8AC3E}">
        <p14:creationId xmlns:p14="http://schemas.microsoft.com/office/powerpoint/2010/main" val="633934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6204984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3</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are not trained </a:t>
            </a:r>
            <a:br>
              <a:rPr lang="en-US" sz="5400" dirty="0"/>
            </a:br>
            <a:r>
              <a:rPr lang="en-US" sz="5400" dirty="0"/>
              <a:t>to cite data</a:t>
            </a:r>
          </a:p>
        </p:txBody>
      </p:sp>
    </p:spTree>
    <p:extLst>
      <p:ext uri="{BB962C8B-B14F-4D97-AF65-F5344CB8AC3E}">
        <p14:creationId xmlns:p14="http://schemas.microsoft.com/office/powerpoint/2010/main" val="4185582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Citing restricted-access data</a:t>
            </a:r>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a:t>“Well, I can’t download the data, so I can’t cite it.”</a:t>
            </a:r>
          </a:p>
        </p:txBody>
      </p:sp>
    </p:spTree>
    <p:extLst>
      <p:ext uri="{BB962C8B-B14F-4D97-AF65-F5344CB8AC3E}">
        <p14:creationId xmlns:p14="http://schemas.microsoft.com/office/powerpoint/2010/main" val="427259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79764" y="1582824"/>
            <a:ext cx="9282793" cy="2554545"/>
          </a:xfrm>
          <a:prstGeom prst="rect">
            <a:avLst/>
          </a:prstGeom>
          <a:noFill/>
        </p:spPr>
        <p:txBody>
          <a:bodyPr wrap="square" rtlCol="0">
            <a:spAutoFit/>
          </a:bodyPr>
          <a:lstStyle/>
          <a:p>
            <a:pPr algn="ctr"/>
            <a:r>
              <a:rPr lang="en-US" sz="8800" dirty="0">
                <a:solidFill>
                  <a:schemeClr val="bg1"/>
                </a:solidFill>
              </a:rPr>
              <a:t>Some practical tips</a:t>
            </a:r>
          </a:p>
          <a:p>
            <a:pPr algn="ctr"/>
            <a:r>
              <a:rPr lang="en-US" sz="7200" dirty="0">
                <a:solidFill>
                  <a:schemeClr val="bg1"/>
                </a:solidFill>
              </a:rPr>
              <a:t>(based on 1000 articles)</a:t>
            </a:r>
            <a:endParaRPr lang="en-US" sz="1400" dirty="0">
              <a:solidFill>
                <a:schemeClr val="bg1"/>
              </a:solidFill>
            </a:endParaRPr>
          </a:p>
        </p:txBody>
      </p:sp>
    </p:spTree>
    <p:extLst>
      <p:ext uri="{BB962C8B-B14F-4D97-AF65-F5344CB8AC3E}">
        <p14:creationId xmlns:p14="http://schemas.microsoft.com/office/powerpoint/2010/main" val="456575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C476-F803-ABF5-E707-A206A4668333}"/>
              </a:ext>
            </a:extLst>
          </p:cNvPr>
          <p:cNvSpPr>
            <a:spLocks noGrp="1"/>
          </p:cNvSpPr>
          <p:nvPr>
            <p:ph type="title"/>
          </p:nvPr>
        </p:nvSpPr>
        <p:spPr/>
        <p:txBody>
          <a:bodyPr/>
          <a:lstStyle/>
          <a:p>
            <a:r>
              <a:rPr lang="en-US" dirty="0"/>
              <a:t>Computational empathy</a:t>
            </a:r>
          </a:p>
        </p:txBody>
      </p:sp>
      <p:sp>
        <p:nvSpPr>
          <p:cNvPr id="4" name="Content Placeholder 3">
            <a:extLst>
              <a:ext uri="{FF2B5EF4-FFF2-40B4-BE49-F238E27FC236}">
                <a16:creationId xmlns:a16="http://schemas.microsoft.com/office/drawing/2014/main" id="{719C5437-24A9-EA81-56E7-C9DA2084C8C5}"/>
              </a:ext>
            </a:extLst>
          </p:cNvPr>
          <p:cNvSpPr>
            <a:spLocks noGrp="1"/>
          </p:cNvSpPr>
          <p:nvPr>
            <p:ph sz="half" idx="1"/>
          </p:nvPr>
        </p:nvSpPr>
        <p:spPr/>
        <p:txBody>
          <a:bodyPr/>
          <a:lstStyle/>
          <a:p>
            <a:r>
              <a:rPr lang="en-US" i="1" u="sng" dirty="0"/>
              <a:t>Focal reader:</a:t>
            </a:r>
            <a:r>
              <a:rPr lang="en-US" dirty="0"/>
              <a:t> your next RA in 4 years</a:t>
            </a:r>
          </a:p>
          <a:p>
            <a:r>
              <a:rPr lang="en-US" i="1" u="sng" dirty="0"/>
              <a:t>Interaction</a:t>
            </a:r>
            <a:r>
              <a:rPr lang="en-US" dirty="0"/>
              <a:t>: you hand them your README, but don’t have time to go through all the details…</a:t>
            </a:r>
          </a:p>
          <a:p>
            <a:r>
              <a:rPr lang="en-US" i="1" u="sng" dirty="0"/>
              <a:t>Budget constraint</a:t>
            </a:r>
            <a:r>
              <a:rPr lang="en-US" dirty="0"/>
              <a:t>: It shouldn’t take too many RA hours</a:t>
            </a:r>
          </a:p>
          <a:p>
            <a:r>
              <a:rPr lang="en-US" i="1" u="sng" dirty="0"/>
              <a:t>Time constraint</a:t>
            </a:r>
            <a:r>
              <a:rPr lang="en-US" dirty="0"/>
              <a:t>: It shouldn’t take more than 1 week to “get it”</a:t>
            </a:r>
          </a:p>
        </p:txBody>
      </p:sp>
      <p:pic>
        <p:nvPicPr>
          <p:cNvPr id="7" name="Content Placeholder 6">
            <a:extLst>
              <a:ext uri="{FF2B5EF4-FFF2-40B4-BE49-F238E27FC236}">
                <a16:creationId xmlns:a16="http://schemas.microsoft.com/office/drawing/2014/main" id="{131D6282-1171-41A4-339F-1681D2F7CC4D}"/>
              </a:ext>
            </a:extLst>
          </p:cNvPr>
          <p:cNvPicPr>
            <a:picLocks noGrp="1" noChangeAspect="1"/>
          </p:cNvPicPr>
          <p:nvPr>
            <p:ph sz="half" idx="2"/>
          </p:nvPr>
        </p:nvPicPr>
        <p:blipFill>
          <a:blip r:embed="rId2"/>
          <a:stretch>
            <a:fillRect/>
          </a:stretch>
        </p:blipFill>
        <p:spPr>
          <a:xfrm>
            <a:off x="6248056" y="1825625"/>
            <a:ext cx="5029888" cy="4351338"/>
          </a:xfrm>
        </p:spPr>
      </p:pic>
    </p:spTree>
    <p:extLst>
      <p:ext uri="{BB962C8B-B14F-4D97-AF65-F5344CB8AC3E}">
        <p14:creationId xmlns:p14="http://schemas.microsoft.com/office/powerpoint/2010/main" val="3954554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1: Computational Empathy </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pPr marL="0" indent="0" algn="ctr">
              <a:buNone/>
            </a:pPr>
            <a:r>
              <a:rPr lang="en-US" dirty="0"/>
              <a:t>Use the Social Science Data Editors’ </a:t>
            </a:r>
            <a:r>
              <a:rPr lang="en-US" sz="4800" b="1" dirty="0"/>
              <a:t>template README </a:t>
            </a:r>
            <a:r>
              <a:rPr lang="en-US" sz="3200" dirty="0">
                <a:hlinkClick r:id="rId2"/>
              </a:rPr>
              <a:t>https://doi.org/10.5281/zenodo.4319999</a:t>
            </a:r>
            <a:r>
              <a:rPr lang="en-US" sz="3200" dirty="0"/>
              <a:t> </a:t>
            </a:r>
            <a:endParaRPr lang="en-US" dirty="0"/>
          </a:p>
        </p:txBody>
      </p:sp>
    </p:spTree>
    <p:extLst>
      <p:ext uri="{BB962C8B-B14F-4D97-AF65-F5344CB8AC3E}">
        <p14:creationId xmlns:p14="http://schemas.microsoft.com/office/powerpoint/2010/main" val="3692652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0DCC6-2CE6-93E2-F385-D4EF0C32E1B7}"/>
              </a:ext>
            </a:extLst>
          </p:cNvPr>
          <p:cNvSpPr>
            <a:spLocks noGrp="1"/>
          </p:cNvSpPr>
          <p:nvPr>
            <p:ph type="title"/>
          </p:nvPr>
        </p:nvSpPr>
        <p:spPr/>
        <p:txBody>
          <a:bodyPr/>
          <a:lstStyle/>
          <a:p>
            <a:r>
              <a:rPr lang="en-US" dirty="0"/>
              <a:t>Data provenance</a:t>
            </a:r>
          </a:p>
        </p:txBody>
      </p:sp>
      <p:sp>
        <p:nvSpPr>
          <p:cNvPr id="4" name="Content Placeholder 3">
            <a:extLst>
              <a:ext uri="{FF2B5EF4-FFF2-40B4-BE49-F238E27FC236}">
                <a16:creationId xmlns:a16="http://schemas.microsoft.com/office/drawing/2014/main" id="{226484A3-3D49-8167-F419-8F2D183D8648}"/>
              </a:ext>
            </a:extLst>
          </p:cNvPr>
          <p:cNvSpPr>
            <a:spLocks noGrp="1"/>
          </p:cNvSpPr>
          <p:nvPr>
            <p:ph sz="half" idx="1"/>
          </p:nvPr>
        </p:nvSpPr>
        <p:spPr/>
        <p:txBody>
          <a:bodyPr>
            <a:normAutofit lnSpcReduction="10000"/>
          </a:bodyPr>
          <a:lstStyle/>
          <a:p>
            <a:r>
              <a:rPr lang="en-US" dirty="0"/>
              <a:t>Keep all information as you collect data</a:t>
            </a:r>
          </a:p>
          <a:p>
            <a:pPr lvl="1"/>
            <a:r>
              <a:rPr lang="en-US" dirty="0"/>
              <a:t>See TIER Protocol for good and simple guidance</a:t>
            </a:r>
          </a:p>
          <a:p>
            <a:r>
              <a:rPr lang="en-US" dirty="0"/>
              <a:t>If you must use a point-and-click tool, keep detailed instructions</a:t>
            </a:r>
          </a:p>
          <a:p>
            <a:pPr lvl="1"/>
            <a:r>
              <a:rPr lang="en-US" dirty="0"/>
              <a:t>Also: obsolescence</a:t>
            </a:r>
          </a:p>
          <a:p>
            <a:r>
              <a:rPr lang="en-US" dirty="0"/>
              <a:t>Try to use API, bulk download, or packages that allow for extraction</a:t>
            </a:r>
          </a:p>
          <a:p>
            <a:pPr lvl="1"/>
            <a:r>
              <a:rPr lang="en-US" dirty="0"/>
              <a:t>Also: obsolescence of API</a:t>
            </a:r>
          </a:p>
        </p:txBody>
      </p:sp>
      <p:pic>
        <p:nvPicPr>
          <p:cNvPr id="7" name="Content Placeholder 6">
            <a:extLst>
              <a:ext uri="{FF2B5EF4-FFF2-40B4-BE49-F238E27FC236}">
                <a16:creationId xmlns:a16="http://schemas.microsoft.com/office/drawing/2014/main" id="{B27CF8DF-4A2B-E3DC-69E5-359E56DD5F95}"/>
              </a:ext>
            </a:extLst>
          </p:cNvPr>
          <p:cNvPicPr>
            <a:picLocks noGrp="1" noChangeAspect="1"/>
          </p:cNvPicPr>
          <p:nvPr>
            <p:ph sz="half" idx="2"/>
          </p:nvPr>
        </p:nvPicPr>
        <p:blipFill>
          <a:blip r:embed="rId2"/>
          <a:stretch>
            <a:fillRect/>
          </a:stretch>
        </p:blipFill>
        <p:spPr>
          <a:xfrm>
            <a:off x="6172200" y="1999901"/>
            <a:ext cx="5181600" cy="4002786"/>
          </a:xfrm>
        </p:spPr>
      </p:pic>
    </p:spTree>
    <p:extLst>
      <p:ext uri="{BB962C8B-B14F-4D97-AF65-F5344CB8AC3E}">
        <p14:creationId xmlns:p14="http://schemas.microsoft.com/office/powerpoint/2010/main" val="1392454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3662358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5B766017-D873-A6F3-7910-2AEE62655EF4}"/>
              </a:ext>
            </a:extLst>
          </p:cNvPr>
          <p:cNvPicPr>
            <a:picLocks noGrp="1" noChangeAspect="1"/>
          </p:cNvPicPr>
          <p:nvPr>
            <p:ph sz="half" idx="2"/>
          </p:nvPr>
        </p:nvPicPr>
        <p:blipFill>
          <a:blip r:embed="rId2"/>
          <a:stretch>
            <a:fillRect/>
          </a:stretch>
        </p:blipFill>
        <p:spPr>
          <a:xfrm>
            <a:off x="1638355" y="2551222"/>
            <a:ext cx="9246318" cy="3625741"/>
          </a:xfrm>
        </p:spPr>
      </p:pic>
    </p:spTree>
    <p:extLst>
      <p:ext uri="{BB962C8B-B14F-4D97-AF65-F5344CB8AC3E}">
        <p14:creationId xmlns:p14="http://schemas.microsoft.com/office/powerpoint/2010/main" val="3949384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IPUMS</a:t>
            </a:r>
          </a:p>
        </p:txBody>
      </p:sp>
      <p:pic>
        <p:nvPicPr>
          <p:cNvPr id="8" name="Content Placeholder 7">
            <a:extLst>
              <a:ext uri="{FF2B5EF4-FFF2-40B4-BE49-F238E27FC236}">
                <a16:creationId xmlns:a16="http://schemas.microsoft.com/office/drawing/2014/main" id="{9BCE68ED-FADB-B761-15F7-026C0E518D78}"/>
              </a:ext>
            </a:extLst>
          </p:cNvPr>
          <p:cNvPicPr>
            <a:picLocks noGrp="1" noChangeAspect="1"/>
          </p:cNvPicPr>
          <p:nvPr>
            <p:ph sz="half" idx="2"/>
          </p:nvPr>
        </p:nvPicPr>
        <p:blipFill>
          <a:blip r:embed="rId2"/>
          <a:stretch>
            <a:fillRect/>
          </a:stretch>
        </p:blipFill>
        <p:spPr>
          <a:xfrm>
            <a:off x="1674743" y="2749382"/>
            <a:ext cx="8690113" cy="2610685"/>
          </a:xfrm>
        </p:spPr>
      </p:pic>
    </p:spTree>
    <p:extLst>
      <p:ext uri="{BB962C8B-B14F-4D97-AF65-F5344CB8AC3E}">
        <p14:creationId xmlns:p14="http://schemas.microsoft.com/office/powerpoint/2010/main" val="2026908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C03FB7C9-8C3A-989F-F0E9-CFB126D8C773}"/>
              </a:ext>
            </a:extLst>
          </p:cNvPr>
          <p:cNvPicPr>
            <a:picLocks noGrp="1" noChangeAspect="1"/>
          </p:cNvPicPr>
          <p:nvPr>
            <p:ph sz="half" idx="2"/>
          </p:nvPr>
        </p:nvPicPr>
        <p:blipFill>
          <a:blip r:embed="rId2"/>
          <a:stretch>
            <a:fillRect/>
          </a:stretch>
        </p:blipFill>
        <p:spPr>
          <a:xfrm>
            <a:off x="1535595" y="2182566"/>
            <a:ext cx="8968409" cy="4451630"/>
          </a:xfrm>
        </p:spPr>
      </p:pic>
    </p:spTree>
    <p:extLst>
      <p:ext uri="{BB962C8B-B14F-4D97-AF65-F5344CB8AC3E}">
        <p14:creationId xmlns:p14="http://schemas.microsoft.com/office/powerpoint/2010/main" val="8035851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IPUMS (beta)</a:t>
            </a:r>
          </a:p>
        </p:txBody>
      </p:sp>
      <p:pic>
        <p:nvPicPr>
          <p:cNvPr id="8" name="Content Placeholder 7">
            <a:extLst>
              <a:ext uri="{FF2B5EF4-FFF2-40B4-BE49-F238E27FC236}">
                <a16:creationId xmlns:a16="http://schemas.microsoft.com/office/drawing/2014/main" id="{D79DFB73-3A71-170A-68A3-82E6005E8727}"/>
              </a:ext>
            </a:extLst>
          </p:cNvPr>
          <p:cNvPicPr>
            <a:picLocks noGrp="1" noChangeAspect="1"/>
          </p:cNvPicPr>
          <p:nvPr>
            <p:ph sz="half" idx="2"/>
          </p:nvPr>
        </p:nvPicPr>
        <p:blipFill>
          <a:blip r:embed="rId2"/>
          <a:stretch>
            <a:fillRect/>
          </a:stretch>
        </p:blipFill>
        <p:spPr>
          <a:xfrm>
            <a:off x="1733384" y="2544612"/>
            <a:ext cx="9262607" cy="5151063"/>
          </a:xfrm>
        </p:spPr>
      </p:pic>
    </p:spTree>
    <p:extLst>
      <p:ext uri="{BB962C8B-B14F-4D97-AF65-F5344CB8AC3E}">
        <p14:creationId xmlns:p14="http://schemas.microsoft.com/office/powerpoint/2010/main" val="10806729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Don’t forget to check the TERMS of USE!</a:t>
            </a:r>
          </a:p>
        </p:txBody>
      </p:sp>
    </p:spTree>
    <p:extLst>
      <p:ext uri="{BB962C8B-B14F-4D97-AF65-F5344CB8AC3E}">
        <p14:creationId xmlns:p14="http://schemas.microsoft.com/office/powerpoint/2010/main" val="20123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Because you may not be able to provide others with a copy of the data (legally)…</a:t>
            </a:r>
          </a:p>
        </p:txBody>
      </p:sp>
    </p:spTree>
    <p:extLst>
      <p:ext uri="{BB962C8B-B14F-4D97-AF65-F5344CB8AC3E}">
        <p14:creationId xmlns:p14="http://schemas.microsoft.com/office/powerpoint/2010/main" val="29908804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22083142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03009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8964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use</a:t>
            </a:r>
            <a:r>
              <a:rPr lang="en-US" dirty="0"/>
              <a:t> data</a:t>
            </a:r>
          </a:p>
        </p:txBody>
      </p:sp>
      <p:sp>
        <p:nvSpPr>
          <p:cNvPr id="3" name="Content Placeholder 2"/>
          <p:cNvSpPr>
            <a:spLocks noGrp="1"/>
          </p:cNvSpPr>
          <p:nvPr>
            <p:ph idx="1"/>
          </p:nvPr>
        </p:nvSpPr>
        <p:spPr/>
        <p:txBody>
          <a:bodyPr/>
          <a:lstStyle/>
          <a:p>
            <a:r>
              <a:rPr lang="en-US" dirty="0"/>
              <a:t>You browsed a website</a:t>
            </a:r>
          </a:p>
          <a:p>
            <a:r>
              <a:rPr lang="en-US" dirty="0"/>
              <a:t>You purchased the data</a:t>
            </a:r>
          </a:p>
          <a:p>
            <a:r>
              <a:rPr lang="en-US" dirty="0"/>
              <a:t>You signed a data use agreement</a:t>
            </a:r>
          </a:p>
          <a:p>
            <a:r>
              <a:rPr lang="en-US" dirty="0"/>
              <a:t>You created the data (lab experiment)</a:t>
            </a:r>
          </a:p>
          <a:p>
            <a:r>
              <a:rPr lang="en-US" dirty="0"/>
              <a:t>You had survey respondents consent to use (IRB approval!)</a:t>
            </a:r>
          </a:p>
        </p:txBody>
      </p:sp>
    </p:spTree>
    <p:extLst>
      <p:ext uri="{BB962C8B-B14F-4D97-AF65-F5344CB8AC3E}">
        <p14:creationId xmlns:p14="http://schemas.microsoft.com/office/powerpoint/2010/main" val="2349250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426481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distribute</a:t>
            </a:r>
            <a:r>
              <a:rPr lang="en-US" dirty="0"/>
              <a:t> the data</a:t>
            </a:r>
          </a:p>
        </p:txBody>
      </p:sp>
      <p:sp>
        <p:nvSpPr>
          <p:cNvPr id="3" name="Content Placeholder 2"/>
          <p:cNvSpPr>
            <a:spLocks noGrp="1"/>
          </p:cNvSpPr>
          <p:nvPr>
            <p:ph idx="1"/>
          </p:nvPr>
        </p:nvSpPr>
        <p:spPr/>
        <p:txBody>
          <a:bodyPr/>
          <a:lstStyle/>
          <a:p>
            <a:r>
              <a:rPr lang="en-US" dirty="0"/>
              <a:t>If you created the data, you decide.</a:t>
            </a:r>
          </a:p>
          <a:p>
            <a:r>
              <a:rPr lang="en-US" dirty="0"/>
              <a:t>If you got it from somewhere else:</a:t>
            </a:r>
          </a:p>
          <a:p>
            <a:endParaRPr lang="en-US" dirty="0"/>
          </a:p>
          <a:p>
            <a:pPr marL="0" indent="0">
              <a:buNone/>
            </a:pPr>
            <a:r>
              <a:rPr lang="en-US" dirty="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842004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65299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304769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we check them!</a:t>
            </a:r>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p>
          <a:p>
            <a:r>
              <a:rPr lang="en-US" dirty="0"/>
              <a:t>Is that in the README / Paper/ Appendix?</a:t>
            </a:r>
          </a:p>
          <a:p>
            <a:r>
              <a:rPr lang="en-US" dirty="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59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2: Data Provenance</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pPr marL="0" indent="0" algn="ctr">
              <a:buNone/>
            </a:pPr>
            <a:r>
              <a:rPr lang="en-US" sz="5400" dirty="0"/>
              <a:t>Keep notes, script as much as possible</a:t>
            </a:r>
          </a:p>
          <a:p>
            <a:pPr marL="0" indent="0" algn="ctr">
              <a:buNone/>
            </a:pPr>
            <a:r>
              <a:rPr lang="en-US" sz="2400" dirty="0"/>
              <a:t>(also: Use the Social Science Data Editors’ template README)</a:t>
            </a:r>
          </a:p>
        </p:txBody>
      </p:sp>
    </p:spTree>
    <p:extLst>
      <p:ext uri="{BB962C8B-B14F-4D97-AF65-F5344CB8AC3E}">
        <p14:creationId xmlns:p14="http://schemas.microsoft.com/office/powerpoint/2010/main" val="3910338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a:t>
            </a:r>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https://social-science-data-editors.github.io/guidance/addtl-data-citation-guidance.html</a:t>
            </a:r>
            <a:r>
              <a:rPr lang="en-US" dirty="0"/>
              <a:t> </a:t>
            </a:r>
          </a:p>
        </p:txBody>
      </p:sp>
    </p:spTree>
    <p:extLst>
      <p:ext uri="{BB962C8B-B14F-4D97-AF65-F5344CB8AC3E}">
        <p14:creationId xmlns:p14="http://schemas.microsoft.com/office/powerpoint/2010/main" val="2214740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566257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Citation</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a:t>Attributes the file to the proper source</a:t>
            </a:r>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789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chemeClr val="accent4">
                    <a:lumMod val="75000"/>
                  </a:schemeClr>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6733136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a:t>Constructed Citation:</a:t>
            </a:r>
          </a:p>
          <a:p>
            <a:pPr marL="0" indent="0">
              <a:buNone/>
            </a:pPr>
            <a:r>
              <a:rPr lang="en-US" sz="3600" dirty="0">
                <a:solidFill>
                  <a:schemeClr val="accent2"/>
                </a:solidFill>
              </a:rPr>
              <a:t>Institute for Employment Research (IAB), </a:t>
            </a:r>
            <a:r>
              <a:rPr lang="en-US" sz="3600" dirty="0">
                <a:solidFill>
                  <a:schemeClr val="accent6"/>
                </a:solidFill>
              </a:rPr>
              <a:t>Establishment History Panel 1975-2018</a:t>
            </a:r>
            <a:r>
              <a:rPr lang="en-US" sz="3600" dirty="0"/>
              <a:t>. Accessed via the </a:t>
            </a:r>
            <a:r>
              <a:rPr lang="en-US" sz="3600" dirty="0">
                <a:solidFill>
                  <a:schemeClr val="accent1"/>
                </a:solidFill>
              </a:rPr>
              <a:t>Research Data Centre (FDZ) of the German Federal Employment Agency </a:t>
            </a:r>
            <a:r>
              <a:rPr lang="en-US" sz="3600" dirty="0">
                <a:solidFill>
                  <a:srgbClr val="C00000"/>
                </a:solidFill>
              </a:rPr>
              <a:t>DOI: 10.5164/IAB.BHP7518.de.en.v1</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2699183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README</a:t>
            </a:r>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2676173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chemeClr val="accent2">
                    <a:lumMod val="20000"/>
                    <a:lumOff val="80000"/>
                  </a:schemeClr>
                </a:solidFill>
              </a:rPr>
              <a:t>Persistent identifier</a:t>
            </a:r>
          </a:p>
        </p:txBody>
      </p:sp>
      <p:sp>
        <p:nvSpPr>
          <p:cNvPr id="4" name="Content Placeholder 3"/>
          <p:cNvSpPr>
            <a:spLocks noGrp="1"/>
          </p:cNvSpPr>
          <p:nvPr>
            <p:ph sz="half" idx="2"/>
          </p:nvPr>
        </p:nvSpPr>
        <p:spPr/>
        <p:txBody>
          <a:bodyPr>
            <a:normAutofit/>
          </a:bodyPr>
          <a:lstStyle/>
          <a:p>
            <a:pPr marL="0" indent="0">
              <a:buNone/>
            </a:pPr>
            <a:r>
              <a:rPr lang="en-US" b="1" dirty="0"/>
              <a:t>Constructed Citation:</a:t>
            </a:r>
          </a:p>
          <a:p>
            <a:pPr marL="0" indent="0">
              <a:buNone/>
            </a:pPr>
            <a:r>
              <a:rPr lang="en-US" sz="3600" dirty="0">
                <a:solidFill>
                  <a:schemeClr val="accent2"/>
                </a:solidFill>
              </a:rPr>
              <a:t>US Census Bureau, </a:t>
            </a:r>
            <a:r>
              <a:rPr lang="en-US" sz="3600" dirty="0">
                <a:solidFill>
                  <a:schemeClr val="accent6"/>
                </a:solidFill>
              </a:rPr>
              <a:t>Longitudinal Business Database (LBD) </a:t>
            </a:r>
            <a:r>
              <a:rPr lang="en-US" sz="3600" dirty="0">
                <a:solidFill>
                  <a:srgbClr val="C00000"/>
                </a:solidFill>
              </a:rPr>
              <a:t>1975-2018</a:t>
            </a:r>
            <a:r>
              <a:rPr lang="en-US" sz="3600" dirty="0"/>
              <a:t>. Last accessed via the </a:t>
            </a:r>
            <a:r>
              <a:rPr lang="en-US" sz="3600" dirty="0">
                <a:solidFill>
                  <a:schemeClr val="accent1"/>
                </a:solidFill>
              </a:rPr>
              <a:t>Federal Statistical Research Data Centre (FSRDC)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40862780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B12E-885B-14EC-6D41-BD08E7B92A92}"/>
              </a:ext>
            </a:extLst>
          </p:cNvPr>
          <p:cNvSpPr>
            <a:spLocks noGrp="1"/>
          </p:cNvSpPr>
          <p:nvPr>
            <p:ph type="title"/>
          </p:nvPr>
        </p:nvSpPr>
        <p:spPr/>
        <p:txBody>
          <a:bodyPr/>
          <a:lstStyle/>
          <a:p>
            <a:r>
              <a:rPr lang="en-US" dirty="0"/>
              <a:t>Try it out yourself</a:t>
            </a:r>
          </a:p>
        </p:txBody>
      </p:sp>
      <p:sp>
        <p:nvSpPr>
          <p:cNvPr id="3" name="Content Placeholder 2">
            <a:extLst>
              <a:ext uri="{FF2B5EF4-FFF2-40B4-BE49-F238E27FC236}">
                <a16:creationId xmlns:a16="http://schemas.microsoft.com/office/drawing/2014/main" id="{626D5548-ADAC-94A4-3BA9-BCFE7408F615}"/>
              </a:ext>
            </a:extLst>
          </p:cNvPr>
          <p:cNvSpPr>
            <a:spLocks noGrp="1"/>
          </p:cNvSpPr>
          <p:nvPr>
            <p:ph sz="half" idx="1"/>
          </p:nvPr>
        </p:nvSpPr>
        <p:spPr/>
        <p:txBody>
          <a:bodyPr/>
          <a:lstStyle/>
          <a:p>
            <a:r>
              <a:rPr lang="en-US" dirty="0"/>
              <a:t>Construct an (approximate) data citation</a:t>
            </a:r>
          </a:p>
          <a:p>
            <a:r>
              <a:rPr lang="en-US" dirty="0">
                <a:hlinkClick r:id="rId2"/>
              </a:rPr>
              <a:t>https://social-science-data-editors.github.io/guidance/addtl-data-citation-guidance.html#try-it-out</a:t>
            </a:r>
            <a:r>
              <a:rPr lang="en-US" dirty="0"/>
              <a:t> </a:t>
            </a:r>
          </a:p>
        </p:txBody>
      </p:sp>
      <p:pic>
        <p:nvPicPr>
          <p:cNvPr id="6" name="Content Placeholder 5">
            <a:extLst>
              <a:ext uri="{FF2B5EF4-FFF2-40B4-BE49-F238E27FC236}">
                <a16:creationId xmlns:a16="http://schemas.microsoft.com/office/drawing/2014/main" id="{459566D5-C448-C00E-1FD4-84E461A2C931}"/>
              </a:ext>
            </a:extLst>
          </p:cNvPr>
          <p:cNvPicPr>
            <a:picLocks noGrp="1" noChangeAspect="1"/>
          </p:cNvPicPr>
          <p:nvPr>
            <p:ph sz="half" idx="2"/>
          </p:nvPr>
        </p:nvPicPr>
        <p:blipFill>
          <a:blip r:embed="rId3"/>
          <a:stretch>
            <a:fillRect/>
          </a:stretch>
        </p:blipFill>
        <p:spPr>
          <a:xfrm>
            <a:off x="6172200" y="2500944"/>
            <a:ext cx="5181600" cy="3000699"/>
          </a:xfrm>
        </p:spPr>
      </p:pic>
    </p:spTree>
    <p:extLst>
      <p:ext uri="{BB962C8B-B14F-4D97-AF65-F5344CB8AC3E}">
        <p14:creationId xmlns:p14="http://schemas.microsoft.com/office/powerpoint/2010/main" val="21544272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we check them!</a:t>
            </a:r>
          </a:p>
        </p:txBody>
      </p:sp>
      <p:sp>
        <p:nvSpPr>
          <p:cNvPr id="3" name="Content Placeholder 2"/>
          <p:cNvSpPr>
            <a:spLocks noGrp="1"/>
          </p:cNvSpPr>
          <p:nvPr>
            <p:ph sz="half" idx="1"/>
          </p:nvPr>
        </p:nvSpPr>
        <p:spPr/>
        <p:txBody>
          <a:bodyPr>
            <a:normAutofit/>
          </a:bodyPr>
          <a:lstStyle/>
          <a:p>
            <a:r>
              <a:rPr lang="en-US" dirty="0"/>
              <a:t>If the URL does not work, we make a note.</a:t>
            </a:r>
          </a:p>
          <a:p>
            <a:r>
              <a:rPr lang="en-US" dirty="0"/>
              <a:t>If the site requires registration, we try it out.</a:t>
            </a:r>
          </a:p>
          <a:p>
            <a:pPr lvl="1"/>
            <a:r>
              <a:rPr lang="en-US" dirty="0"/>
              <a:t>How long?</a:t>
            </a:r>
          </a:p>
          <a:p>
            <a:pPr lvl="1"/>
            <a:r>
              <a:rPr lang="en-US" dirty="0"/>
              <a:t>Any requirements?</a:t>
            </a:r>
          </a:p>
        </p:txBody>
      </p:sp>
      <p:sp>
        <p:nvSpPr>
          <p:cNvPr id="4" name="Content Placeholder 3"/>
          <p:cNvSpPr>
            <a:spLocks noGrp="1"/>
          </p:cNvSpPr>
          <p:nvPr>
            <p:ph sz="half" idx="2"/>
          </p:nvPr>
        </p:nvSpPr>
        <p:spPr/>
        <p:txBody>
          <a:bodyPr>
            <a:normAutofit/>
          </a:bodyPr>
          <a:lstStyle/>
          <a:p>
            <a:r>
              <a:rPr lang="en-US" dirty="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2"/>
              </a:rPr>
              <a:t>www.worldvaluessurvey.org/WVSDocumentationWV6.jsp</a:t>
            </a:r>
            <a:r>
              <a:rPr lang="en-US" sz="1600" dirty="0">
                <a:solidFill>
                  <a:schemeClr val="accent5"/>
                </a:solidFill>
              </a:rPr>
              <a:t>. Madrid: JD Systems Institute.</a:t>
            </a:r>
          </a:p>
          <a:p>
            <a:r>
              <a:rPr lang="en-US" dirty="0"/>
              <a:t>Is that in the README / Paper/ Appendix?</a:t>
            </a:r>
          </a:p>
          <a:p>
            <a:endParaRPr lang="en-US" dirty="0"/>
          </a:p>
        </p:txBody>
      </p:sp>
    </p:spTree>
    <p:extLst>
      <p:ext uri="{BB962C8B-B14F-4D97-AF65-F5344CB8AC3E}">
        <p14:creationId xmlns:p14="http://schemas.microsoft.com/office/powerpoint/2010/main" val="21401682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 Access, Rights</a:t>
            </a:r>
          </a:p>
        </p:txBody>
      </p:sp>
      <p:sp>
        <p:nvSpPr>
          <p:cNvPr id="3" name="Content Placeholder 2"/>
          <p:cNvSpPr>
            <a:spLocks noGrp="1"/>
          </p:cNvSpPr>
          <p:nvPr>
            <p:ph idx="1"/>
          </p:nvPr>
        </p:nvSpPr>
        <p:spPr/>
        <p:txBody>
          <a:bodyPr/>
          <a:lstStyle/>
          <a:p>
            <a:r>
              <a:rPr lang="en-US" sz="3200" dirty="0"/>
              <a:t>Any data can be cited – even if you can’t download it</a:t>
            </a:r>
          </a:p>
          <a:p>
            <a:r>
              <a:rPr lang="en-US" sz="3200" dirty="0"/>
              <a:t>Any data that you accessed … can have that access be described</a:t>
            </a:r>
          </a:p>
          <a:p>
            <a:pPr lvl="1"/>
            <a:r>
              <a:rPr lang="en-US" sz="2800" dirty="0"/>
              <a:t>But caution: It should be such that others can also repeat the access!</a:t>
            </a:r>
          </a:p>
          <a:p>
            <a:r>
              <a:rPr lang="en-US" sz="3200" dirty="0"/>
              <a:t>Just because you “have” the data does not mean you can give it to others</a:t>
            </a:r>
          </a:p>
          <a:p>
            <a:pPr lvl="1"/>
            <a:r>
              <a:rPr lang="en-US" sz="2800" dirty="0"/>
              <a:t>Also: distinguish between “sharing” and “publishing”</a:t>
            </a:r>
          </a:p>
          <a:p>
            <a:pPr lvl="1"/>
            <a:r>
              <a:rPr lang="en-US" sz="2800" dirty="0"/>
              <a:t>Know your terms of use!</a:t>
            </a:r>
          </a:p>
          <a:p>
            <a:endParaRPr lang="en-US" dirty="0"/>
          </a:p>
        </p:txBody>
      </p:sp>
    </p:spTree>
    <p:extLst>
      <p:ext uri="{BB962C8B-B14F-4D97-AF65-F5344CB8AC3E}">
        <p14:creationId xmlns:p14="http://schemas.microsoft.com/office/powerpoint/2010/main" val="29546420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0754980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Data Citations</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fontScale="92500" lnSpcReduction="10000"/>
          </a:bodyPr>
          <a:lstStyle/>
          <a:p>
            <a:pPr marL="0" indent="0" algn="ctr">
              <a:buNone/>
            </a:pPr>
            <a:r>
              <a:rPr lang="en-US" sz="5400" dirty="0"/>
              <a:t>Cite every data source</a:t>
            </a:r>
          </a:p>
          <a:p>
            <a:pPr marL="0" indent="0" algn="ctr">
              <a:buNone/>
            </a:pPr>
            <a:endParaRPr lang="en-US" sz="5400" dirty="0"/>
          </a:p>
          <a:p>
            <a:pPr marL="0" indent="0" algn="ctr">
              <a:buNone/>
            </a:pPr>
            <a:r>
              <a:rPr lang="en-US" sz="5400" dirty="0"/>
              <a:t>(not only the paper that describes the source!)</a:t>
            </a:r>
          </a:p>
          <a:p>
            <a:pPr marL="0" indent="0" algn="ctr">
              <a:buNone/>
            </a:pPr>
            <a:endParaRPr lang="en-US" sz="5400" dirty="0"/>
          </a:p>
          <a:p>
            <a:pPr marL="0" indent="0" algn="ctr">
              <a:buNone/>
            </a:pPr>
            <a:r>
              <a:rPr lang="en-US" sz="2400" dirty="0"/>
              <a:t>(also: add them to the </a:t>
            </a:r>
            <a:br>
              <a:rPr lang="en-US" sz="2400" dirty="0"/>
            </a:br>
            <a:r>
              <a:rPr lang="en-US" sz="2400" dirty="0"/>
              <a:t>Social Science Data Editors’ template README)</a:t>
            </a:r>
          </a:p>
        </p:txBody>
      </p:sp>
    </p:spTree>
    <p:extLst>
      <p:ext uri="{BB962C8B-B14F-4D97-AF65-F5344CB8AC3E}">
        <p14:creationId xmlns:p14="http://schemas.microsoft.com/office/powerpoint/2010/main" val="9398934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39511009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err="1"/>
              <a:t>Matlab</a:t>
            </a:r>
            <a:r>
              <a:rPr lang="en-US" dirty="0"/>
              <a:t>-based simulation</a:t>
            </a:r>
          </a:p>
          <a:p>
            <a:r>
              <a:rPr lang="en-US" dirty="0"/>
              <a:t>Real example, 10 figures, 4 panels each</a:t>
            </a:r>
          </a:p>
        </p:txBody>
      </p:sp>
      <p:sp>
        <p:nvSpPr>
          <p:cNvPr id="4" name="Content Placeholder 3"/>
          <p:cNvSpPr>
            <a:spLocks noGrp="1"/>
          </p:cNvSpPr>
          <p:nvPr>
            <p:ph sz="half" idx="2"/>
          </p:nvPr>
        </p:nvSpPr>
        <p:spPr/>
        <p:txBody>
          <a:bodyPr/>
          <a:lstStyle/>
          <a:p>
            <a:r>
              <a:rPr lang="en-US" dirty="0">
                <a:solidFill>
                  <a:schemeClr val="accent5"/>
                </a:solidFill>
              </a:rPr>
              <a:t>For Figure 5a, comment line 52, uncomment line 151, run the code, then copy the figure into your document.</a:t>
            </a:r>
          </a:p>
          <a:p>
            <a:r>
              <a:rPr lang="en-US" dirty="0">
                <a:solidFill>
                  <a:schemeClr val="accent5"/>
                </a:solidFill>
              </a:rPr>
              <a:t>For Figure 5b, comment line 151 again, leave line 52 commented, and change the parameter on line 75 to “3”</a:t>
            </a:r>
          </a:p>
          <a:p>
            <a:r>
              <a:rPr lang="en-US" dirty="0">
                <a:solidFill>
                  <a:schemeClr val="accent5"/>
                </a:solidFill>
              </a:rPr>
              <a:t>…. </a:t>
            </a:r>
          </a:p>
        </p:txBody>
      </p:sp>
    </p:spTree>
    <p:extLst>
      <p:ext uri="{BB962C8B-B14F-4D97-AF65-F5344CB8AC3E}">
        <p14:creationId xmlns:p14="http://schemas.microsoft.com/office/powerpoint/2010/main" val="4227295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12874964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a:t>Stata-based estimation</a:t>
            </a:r>
          </a:p>
          <a:p>
            <a:r>
              <a:rPr lang="en-US" dirty="0"/>
              <a:t>4 variants</a:t>
            </a:r>
          </a:p>
        </p:txBody>
      </p:sp>
      <p:sp>
        <p:nvSpPr>
          <p:cNvPr id="4" name="Content Placeholder 3"/>
          <p:cNvSpPr>
            <a:spLocks noGrp="1"/>
          </p:cNvSpPr>
          <p:nvPr>
            <p:ph sz="half" idx="2"/>
          </p:nvPr>
        </p:nvSpPr>
        <p:spPr/>
        <p:txBody>
          <a:bodyPr/>
          <a:lstStyle/>
          <a:p>
            <a:r>
              <a:rPr lang="en-US" dirty="0">
                <a:solidFill>
                  <a:schemeClr val="accent5"/>
                </a:solidFill>
              </a:rPr>
              <a:t>Run the data creation programs, then copy the data to Folder A</a:t>
            </a:r>
          </a:p>
          <a:p>
            <a:r>
              <a:rPr lang="en-US" dirty="0">
                <a:solidFill>
                  <a:schemeClr val="accent5"/>
                </a:solidFill>
              </a:rPr>
              <a:t>Copy programs “b.do” and “c.do” from Folder A to Folder B, but modify “c.do” on line 20</a:t>
            </a:r>
          </a:p>
          <a:p>
            <a:r>
              <a:rPr lang="en-US" dirty="0">
                <a:solidFill>
                  <a:schemeClr val="accent5"/>
                </a:solidFill>
              </a:rPr>
              <a:t>Once done, convert the output from “d.do” to a </a:t>
            </a:r>
            <a:r>
              <a:rPr lang="en-US" dirty="0" err="1">
                <a:solidFill>
                  <a:schemeClr val="accent5"/>
                </a:solidFill>
              </a:rPr>
              <a:t>Matlab</a:t>
            </a:r>
            <a:r>
              <a:rPr lang="en-US" dirty="0">
                <a:solidFill>
                  <a:schemeClr val="accent5"/>
                </a:solidFill>
              </a:rPr>
              <a:t> file, and run the simulation in Folder B/C</a:t>
            </a:r>
          </a:p>
          <a:p>
            <a:r>
              <a:rPr lang="en-US" dirty="0">
                <a:solidFill>
                  <a:schemeClr val="accent5"/>
                </a:solidFill>
              </a:rPr>
              <a:t>…. </a:t>
            </a:r>
          </a:p>
        </p:txBody>
      </p:sp>
    </p:spTree>
    <p:extLst>
      <p:ext uri="{BB962C8B-B14F-4D97-AF65-F5344CB8AC3E}">
        <p14:creationId xmlns:p14="http://schemas.microsoft.com/office/powerpoint/2010/main" val="35096987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Ideal setup</a:t>
            </a:r>
          </a:p>
        </p:txBody>
      </p:sp>
      <p:sp>
        <p:nvSpPr>
          <p:cNvPr id="3" name="Content Placeholder 2"/>
          <p:cNvSpPr>
            <a:spLocks noGrp="1"/>
          </p:cNvSpPr>
          <p:nvPr>
            <p:ph sz="half" idx="1"/>
          </p:nvPr>
        </p:nvSpPr>
        <p:spPr/>
        <p:txBody>
          <a:bodyPr>
            <a:normAutofit lnSpcReduction="10000"/>
          </a:bodyPr>
          <a:lstStyle/>
          <a:p>
            <a:r>
              <a:rPr lang="en-US" dirty="0"/>
              <a:t>1 program to prepare the setup</a:t>
            </a:r>
          </a:p>
          <a:p>
            <a:pPr lvl="1"/>
            <a:r>
              <a:rPr lang="en-US" dirty="0"/>
              <a:t>Installs all packages</a:t>
            </a:r>
          </a:p>
          <a:p>
            <a:pPr lvl="1"/>
            <a:r>
              <a:rPr lang="en-US" dirty="0"/>
              <a:t>Creates all directories</a:t>
            </a:r>
          </a:p>
          <a:p>
            <a:r>
              <a:rPr lang="en-US" dirty="0"/>
              <a:t>1 program (or a very small number) that creates the rest</a:t>
            </a:r>
          </a:p>
          <a:p>
            <a:pPr lvl="1"/>
            <a:r>
              <a:rPr lang="en-US" dirty="0"/>
              <a:t>Possibly with macros/ ado files/ subroutines</a:t>
            </a:r>
          </a:p>
          <a:p>
            <a:pPr lvl="1"/>
            <a:r>
              <a:rPr lang="en-US" dirty="0"/>
              <a:t>Possibly with parameter files that might differ per directory</a:t>
            </a:r>
          </a:p>
          <a:p>
            <a:r>
              <a:rPr lang="en-US" dirty="0"/>
              <a:t>All tables and figures are output programmatically</a:t>
            </a:r>
          </a:p>
        </p:txBody>
      </p:sp>
      <p:sp>
        <p:nvSpPr>
          <p:cNvPr id="4" name="Content Placeholder 3"/>
          <p:cNvSpPr>
            <a:spLocks noGrp="1"/>
          </p:cNvSpPr>
          <p:nvPr>
            <p:ph sz="half" idx="2"/>
          </p:nvPr>
        </p:nvSpPr>
        <p:spPr/>
        <p:txBody>
          <a:bodyPr>
            <a:normAutofit lnSpcReduction="10000"/>
          </a:bodyPr>
          <a:lstStyle/>
          <a:p>
            <a:r>
              <a:rPr lang="en-US" dirty="0">
                <a:solidFill>
                  <a:schemeClr val="accent6">
                    <a:lumMod val="50000"/>
                  </a:schemeClr>
                </a:solidFill>
              </a:rPr>
              <a:t>Setting up can be done in all languages</a:t>
            </a:r>
          </a:p>
          <a:p>
            <a:pPr lvl="1"/>
            <a:r>
              <a:rPr lang="en-US" dirty="0" err="1">
                <a:solidFill>
                  <a:schemeClr val="accent6">
                    <a:lumMod val="50000"/>
                  </a:schemeClr>
                </a:solidFill>
              </a:rPr>
              <a:t>Matlab</a:t>
            </a:r>
            <a:r>
              <a:rPr lang="en-US" dirty="0">
                <a:solidFill>
                  <a:schemeClr val="accent6">
                    <a:lumMod val="50000"/>
                  </a:schemeClr>
                </a:solidFill>
              </a:rPr>
              <a:t>, Stata, R, Python, Fortran</a:t>
            </a:r>
          </a:p>
          <a:p>
            <a:r>
              <a:rPr lang="en-US" dirty="0">
                <a:solidFill>
                  <a:schemeClr val="accent6">
                    <a:lumMod val="50000"/>
                  </a:schemeClr>
                </a:solidFill>
              </a:rPr>
              <a:t>Subroutines exist in all languages</a:t>
            </a:r>
          </a:p>
          <a:p>
            <a:pPr lvl="1"/>
            <a:r>
              <a:rPr lang="en-US" dirty="0">
                <a:solidFill>
                  <a:schemeClr val="accent6">
                    <a:lumMod val="50000"/>
                  </a:schemeClr>
                </a:solidFill>
              </a:rPr>
              <a:t>You might need to learn how!</a:t>
            </a:r>
          </a:p>
          <a:p>
            <a:r>
              <a:rPr lang="en-US" dirty="0">
                <a:solidFill>
                  <a:schemeClr val="accent6">
                    <a:lumMod val="50000"/>
                  </a:schemeClr>
                </a:solidFill>
              </a:rPr>
              <a:t>Ability to output figures and tables (Excel, </a:t>
            </a:r>
            <a:r>
              <a:rPr lang="en-US" dirty="0" err="1">
                <a:solidFill>
                  <a:schemeClr val="accent6">
                    <a:lumMod val="50000"/>
                  </a:schemeClr>
                </a:solidFill>
              </a:rPr>
              <a:t>LaTeX</a:t>
            </a:r>
            <a:r>
              <a:rPr lang="en-US" dirty="0">
                <a:solidFill>
                  <a:schemeClr val="accent6">
                    <a:lumMod val="50000"/>
                  </a:schemeClr>
                </a:solidFill>
              </a:rPr>
              <a:t>) exist in all languages</a:t>
            </a:r>
          </a:p>
        </p:txBody>
      </p:sp>
    </p:spTree>
    <p:extLst>
      <p:ext uri="{BB962C8B-B14F-4D97-AF65-F5344CB8AC3E}">
        <p14:creationId xmlns:p14="http://schemas.microsoft.com/office/powerpoint/2010/main" val="5618020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prepare the replication package</a:t>
            </a:r>
          </a:p>
        </p:txBody>
      </p:sp>
      <p:sp>
        <p:nvSpPr>
          <p:cNvPr id="3" name="Content Placeholder 2"/>
          <p:cNvSpPr>
            <a:spLocks noGrp="1"/>
          </p:cNvSpPr>
          <p:nvPr>
            <p:ph sz="half" idx="1"/>
          </p:nvPr>
        </p:nvSpPr>
        <p:spPr/>
        <p:txBody>
          <a:bodyPr/>
          <a:lstStyle/>
          <a:p>
            <a:r>
              <a:rPr lang="en-US" dirty="0"/>
              <a:t>README</a:t>
            </a:r>
          </a:p>
          <a:p>
            <a:r>
              <a:rPr lang="en-US" dirty="0"/>
              <a:t>Full package of all programs, data you intend to provide</a:t>
            </a:r>
          </a:p>
          <a:p>
            <a:r>
              <a:rPr lang="en-US" dirty="0"/>
              <a:t>ZIP it up</a:t>
            </a:r>
          </a:p>
        </p:txBody>
      </p:sp>
      <p:sp>
        <p:nvSpPr>
          <p:cNvPr id="4" name="Content Placeholder 3"/>
          <p:cNvSpPr>
            <a:spLocks noGrp="1"/>
          </p:cNvSpPr>
          <p:nvPr>
            <p:ph sz="half" idx="2"/>
          </p:nvPr>
        </p:nvSpPr>
        <p:spPr/>
        <p:txBody>
          <a:bodyPr/>
          <a:lstStyle/>
          <a:p>
            <a:r>
              <a:rPr lang="en-US" dirty="0"/>
              <a:t>Now ask an </a:t>
            </a:r>
            <a:r>
              <a:rPr lang="en-US" dirty="0">
                <a:solidFill>
                  <a:schemeClr val="accent5"/>
                </a:solidFill>
              </a:rPr>
              <a:t>RA/ colleague/ friend/ grandma/ daughter </a:t>
            </a:r>
            <a:r>
              <a:rPr lang="en-US" dirty="0"/>
              <a:t>not previously involved to</a:t>
            </a:r>
          </a:p>
          <a:p>
            <a:pPr lvl="1"/>
            <a:r>
              <a:rPr lang="en-US" dirty="0">
                <a:solidFill>
                  <a:schemeClr val="accent6"/>
                </a:solidFill>
              </a:rPr>
              <a:t>Download the package</a:t>
            </a:r>
          </a:p>
          <a:p>
            <a:pPr lvl="1"/>
            <a:r>
              <a:rPr lang="en-US" dirty="0">
                <a:solidFill>
                  <a:schemeClr val="accent6"/>
                </a:solidFill>
              </a:rPr>
              <a:t>Follow the instructions in the README </a:t>
            </a:r>
            <a:r>
              <a:rPr lang="en-US" dirty="0">
                <a:solidFill>
                  <a:srgbClr val="C00000"/>
                </a:solidFill>
              </a:rPr>
              <a:t>without talking to you</a:t>
            </a:r>
            <a:r>
              <a:rPr lang="en-US" dirty="0">
                <a:solidFill>
                  <a:schemeClr val="accent6"/>
                </a:solidFill>
              </a:rPr>
              <a:t>!</a:t>
            </a:r>
          </a:p>
          <a:p>
            <a:pPr lvl="1"/>
            <a:r>
              <a:rPr lang="en-US" dirty="0">
                <a:solidFill>
                  <a:schemeClr val="accent6"/>
                </a:solidFill>
              </a:rPr>
              <a:t>Compare the results to the paper</a:t>
            </a:r>
          </a:p>
          <a:p>
            <a:pPr lvl="1"/>
            <a:endParaRPr lang="en-US" dirty="0">
              <a:solidFill>
                <a:schemeClr val="accent6"/>
              </a:solidFill>
            </a:endParaRPr>
          </a:p>
        </p:txBody>
      </p:sp>
      <p:grpSp>
        <p:nvGrpSpPr>
          <p:cNvPr id="7" name="Group 6"/>
          <p:cNvGrpSpPr/>
          <p:nvPr/>
        </p:nvGrpSpPr>
        <p:grpSpPr>
          <a:xfrm>
            <a:off x="747712" y="2337878"/>
            <a:ext cx="10606087" cy="4081971"/>
            <a:chOff x="747712" y="2337878"/>
            <a:chExt cx="10606087" cy="4081971"/>
          </a:xfrm>
        </p:grpSpPr>
        <p:pic>
          <p:nvPicPr>
            <p:cNvPr id="5" name="Picture 4"/>
            <p:cNvPicPr>
              <a:picLocks noChangeAspect="1"/>
            </p:cNvPicPr>
            <p:nvPr/>
          </p:nvPicPr>
          <p:blipFill>
            <a:blip r:embed="rId2"/>
            <a:stretch>
              <a:fillRect/>
            </a:stretch>
          </p:blipFill>
          <p:spPr>
            <a:xfrm>
              <a:off x="747712" y="2337878"/>
              <a:ext cx="10606087" cy="4081971"/>
            </a:xfrm>
            <a:prstGeom prst="rect">
              <a:avLst/>
            </a:prstGeom>
            <a:ln w="38100">
              <a:solidFill>
                <a:schemeClr val="tx1"/>
              </a:solidFill>
            </a:ln>
            <a:effectLst>
              <a:outerShdw blurRad="50800" dist="127000" dir="2700000" algn="tl" rotWithShape="0">
                <a:prstClr val="black">
                  <a:alpha val="40000"/>
                </a:prstClr>
              </a:outerShdw>
            </a:effectLst>
          </p:spPr>
        </p:pic>
        <p:sp>
          <p:nvSpPr>
            <p:cNvPr id="6" name="TextBox 5"/>
            <p:cNvSpPr txBox="1"/>
            <p:nvPr/>
          </p:nvSpPr>
          <p:spPr>
            <a:xfrm>
              <a:off x="2824842" y="4120718"/>
              <a:ext cx="5633357" cy="830997"/>
            </a:xfrm>
            <a:prstGeom prst="rect">
              <a:avLst/>
            </a:prstGeom>
            <a:solidFill>
              <a:schemeClr val="bg1"/>
            </a:solidFill>
            <a:ln w="25400">
              <a:solidFill>
                <a:schemeClr val="tx1"/>
              </a:solidFill>
            </a:ln>
          </p:spPr>
          <p:txBody>
            <a:bodyPr wrap="square" rtlCol="0">
              <a:spAutoFit/>
            </a:bodyPr>
            <a:lstStyle/>
            <a:p>
              <a:pPr algn="ctr"/>
              <a:r>
                <a:rPr lang="en-US" sz="4800" dirty="0"/>
                <a:t>That’s our </a:t>
              </a:r>
              <a:r>
                <a:rPr lang="en-US" sz="4800" dirty="0">
                  <a:hlinkClick r:id="rId3"/>
                </a:rPr>
                <a:t>Protocol</a:t>
              </a:r>
              <a:r>
                <a:rPr lang="en-US" sz="4800" dirty="0"/>
                <a:t>!</a:t>
              </a:r>
            </a:p>
          </p:txBody>
        </p:sp>
      </p:grpSp>
    </p:spTree>
    <p:extLst>
      <p:ext uri="{BB962C8B-B14F-4D97-AF65-F5344CB8AC3E}">
        <p14:creationId xmlns:p14="http://schemas.microsoft.com/office/powerpoint/2010/main" val="349549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13D9673-FA9A-4A46-8CDE-0D635682A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46" y="2343149"/>
            <a:ext cx="4138380" cy="2327839"/>
          </a:xfrm>
          <a:prstGeom prst="rect">
            <a:avLst/>
          </a:prstGeom>
          <a:ln>
            <a:solidFill>
              <a:srgbClr val="C00000"/>
            </a:solidFill>
          </a:ln>
          <a:effectLst>
            <a:outerShdw blurRad="50800" dist="127000" dir="2700000" algn="tl" rotWithShape="0">
              <a:prstClr val="black">
                <a:alpha val="40000"/>
              </a:prstClr>
            </a:outerShdw>
          </a:effectLst>
        </p:spPr>
      </p:pic>
      <p:pic>
        <p:nvPicPr>
          <p:cNvPr id="10" name="Picture 9" descr="A screenshot of a cell phone&#10;&#10;Description automatically generated">
            <a:extLst>
              <a:ext uri="{FF2B5EF4-FFF2-40B4-BE49-F238E27FC236}">
                <a16:creationId xmlns:a16="http://schemas.microsoft.com/office/drawing/2014/main" id="{3385530E-4EE7-B84B-B685-F1C302C02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174" y="2343150"/>
            <a:ext cx="4138380" cy="2327839"/>
          </a:xfrm>
          <a:prstGeom prst="rect">
            <a:avLst/>
          </a:prstGeom>
          <a:ln>
            <a:solidFill>
              <a:srgbClr val="C00000"/>
            </a:solidFill>
          </a:ln>
          <a:effectLst>
            <a:outerShdw blurRad="50800" dist="127000" dir="2700000" algn="tl" rotWithShape="0">
              <a:prstClr val="black">
                <a:alpha val="40000"/>
              </a:prstClr>
            </a:outerShdw>
          </a:effectLst>
        </p:spPr>
      </p:pic>
      <p:sp>
        <p:nvSpPr>
          <p:cNvPr id="11" name="Left-Right Arrow 10">
            <a:extLst>
              <a:ext uri="{FF2B5EF4-FFF2-40B4-BE49-F238E27FC236}">
                <a16:creationId xmlns:a16="http://schemas.microsoft.com/office/drawing/2014/main" id="{F5800DBE-822E-7D44-B782-F2EA0776728F}"/>
              </a:ext>
            </a:extLst>
          </p:cNvPr>
          <p:cNvSpPr/>
          <p:nvPr/>
        </p:nvSpPr>
        <p:spPr>
          <a:xfrm>
            <a:off x="5098141" y="3004457"/>
            <a:ext cx="1995717" cy="849086"/>
          </a:xfrm>
          <a:prstGeom prst="leftRightArrow">
            <a:avLst/>
          </a:prstGeom>
          <a:solidFill>
            <a:srgbClr val="B31A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5E3C9A30-1EA2-0946-A82A-E6E4341C87FC}"/>
              </a:ext>
            </a:extLst>
          </p:cNvPr>
          <p:cNvSpPr>
            <a:spLocks noGrp="1"/>
          </p:cNvSpPr>
          <p:nvPr>
            <p:ph type="title"/>
          </p:nvPr>
        </p:nvSpPr>
        <p:spPr/>
        <p:txBody>
          <a:bodyPr/>
          <a:lstStyle/>
          <a:p>
            <a:r>
              <a:rPr lang="en-US" sz="4000" dirty="0"/>
              <a:t>Tension between access and reproducibility</a:t>
            </a:r>
            <a:endParaRPr lang="en-US" dirty="0"/>
          </a:p>
        </p:txBody>
      </p:sp>
    </p:spTree>
    <p:extLst>
      <p:ext uri="{BB962C8B-B14F-4D97-AF65-F5344CB8AC3E}">
        <p14:creationId xmlns:p14="http://schemas.microsoft.com/office/powerpoint/2010/main" val="10569212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services</a:t>
            </a:r>
          </a:p>
        </p:txBody>
      </p:sp>
      <p:pic>
        <p:nvPicPr>
          <p:cNvPr id="6" name="Content Placeholder 5">
            <a:hlinkClick r:id="rId2"/>
          </p:cNvPr>
          <p:cNvPicPr>
            <a:picLocks noGrp="1" noChangeAspect="1"/>
          </p:cNvPicPr>
          <p:nvPr>
            <p:ph sz="half" idx="1"/>
          </p:nvPr>
        </p:nvPicPr>
        <p:blipFill>
          <a:blip r:embed="rId3"/>
          <a:stretch>
            <a:fillRect/>
          </a:stretch>
        </p:blipFill>
        <p:spPr>
          <a:xfrm>
            <a:off x="854458" y="1825625"/>
            <a:ext cx="5149083" cy="4351338"/>
          </a:xfrm>
          <a:prstGeom prst="rect">
            <a:avLst/>
          </a:prstGeom>
        </p:spPr>
      </p:pic>
      <p:pic>
        <p:nvPicPr>
          <p:cNvPr id="7" name="Content Placeholder 6"/>
          <p:cNvPicPr>
            <a:picLocks noGrp="1" noChangeAspect="1"/>
          </p:cNvPicPr>
          <p:nvPr>
            <p:ph sz="half" idx="2"/>
          </p:nvPr>
        </p:nvPicPr>
        <p:blipFill>
          <a:blip r:embed="rId4"/>
          <a:stretch>
            <a:fillRect/>
          </a:stretch>
        </p:blipFill>
        <p:spPr>
          <a:xfrm>
            <a:off x="6184429" y="1825625"/>
            <a:ext cx="5157141" cy="4351338"/>
          </a:xfrm>
          <a:prstGeom prst="rect">
            <a:avLst/>
          </a:prstGeom>
        </p:spPr>
      </p:pic>
    </p:spTree>
    <p:extLst>
      <p:ext uri="{BB962C8B-B14F-4D97-AF65-F5344CB8AC3E}">
        <p14:creationId xmlns:p14="http://schemas.microsoft.com/office/powerpoint/2010/main" val="36837949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Assume replicators can access the data</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t>Sometimes we (=AEA) cannot</a:t>
            </a:r>
          </a:p>
          <a:p>
            <a:r>
              <a:rPr lang="en-US" dirty="0"/>
              <a:t>We will still check if the code seems complete</a:t>
            </a:r>
          </a:p>
          <a:p>
            <a:r>
              <a:rPr lang="en-US" dirty="0"/>
              <a:t>We will still verify that all data that *can* be provided have been provided</a:t>
            </a:r>
          </a:p>
          <a:p>
            <a:r>
              <a:rPr lang="en-US" dirty="0"/>
              <a:t>Plausibility checks</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dirty="0"/>
              <a:t>Sometimes we can:</a:t>
            </a:r>
          </a:p>
          <a:p>
            <a:r>
              <a:rPr lang="en-US" dirty="0"/>
              <a:t>In the past, we have worked with</a:t>
            </a:r>
          </a:p>
          <a:p>
            <a:pPr lvl="1"/>
            <a:r>
              <a:rPr lang="en-US" dirty="0"/>
              <a:t>French, Brazilian, and US confidential admin data</a:t>
            </a:r>
          </a:p>
          <a:p>
            <a:pPr lvl="1"/>
            <a:r>
              <a:rPr lang="en-US" dirty="0"/>
              <a:t>Purchased commercial data (Twitter, Indian GDP)</a:t>
            </a:r>
          </a:p>
          <a:p>
            <a:pPr lvl="1"/>
            <a:r>
              <a:rPr lang="en-US" dirty="0"/>
              <a:t>Proprietary data under NDA/DUA (</a:t>
            </a:r>
            <a:r>
              <a:rPr lang="en-US" dirty="0" err="1"/>
              <a:t>Ebay</a:t>
            </a:r>
            <a:r>
              <a:rPr lang="en-US" dirty="0"/>
              <a:t>)</a:t>
            </a:r>
          </a:p>
          <a:p>
            <a:pPr lvl="1"/>
            <a:r>
              <a:rPr lang="en-US" dirty="0"/>
              <a:t>Data with application procedure (Chinese Panel, Demographic and Health Survey, European establishment data)</a:t>
            </a:r>
          </a:p>
          <a:p>
            <a:pPr lvl="1"/>
            <a:r>
              <a:rPr lang="en-US" dirty="0"/>
              <a:t>Remotely or locally</a:t>
            </a:r>
          </a:p>
        </p:txBody>
      </p:sp>
    </p:spTree>
    <p:extLst>
      <p:ext uri="{BB962C8B-B14F-4D97-AF65-F5344CB8AC3E}">
        <p14:creationId xmlns:p14="http://schemas.microsoft.com/office/powerpoint/2010/main" val="28026528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4: Computational empathy</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5400" dirty="0"/>
              <a:t>Code reproducibly</a:t>
            </a:r>
          </a:p>
          <a:p>
            <a:pPr marL="0" indent="0" algn="ctr">
              <a:buNone/>
            </a:pPr>
            <a:endParaRPr lang="en-US" sz="5400" dirty="0"/>
          </a:p>
          <a:p>
            <a:pPr marL="0" indent="0" algn="ctr">
              <a:buNone/>
            </a:pPr>
            <a:r>
              <a:rPr lang="en-US" sz="4400" dirty="0"/>
              <a:t>(and do so right from the start)</a:t>
            </a:r>
          </a:p>
          <a:p>
            <a:pPr marL="0" indent="0" algn="ctr">
              <a:buNone/>
            </a:pPr>
            <a:endParaRPr lang="en-US" sz="5400" dirty="0"/>
          </a:p>
          <a:p>
            <a:pPr marL="0" indent="0" algn="ctr">
              <a:buNone/>
            </a:pPr>
            <a:r>
              <a:rPr lang="en-US" sz="2400" dirty="0"/>
              <a:t>(also: way easier to describe in the </a:t>
            </a:r>
            <a:br>
              <a:rPr lang="en-US" sz="2400" dirty="0"/>
            </a:br>
            <a:r>
              <a:rPr lang="en-US" sz="2400" dirty="0"/>
              <a:t>Social Science Data Editors’ template README)</a:t>
            </a:r>
          </a:p>
        </p:txBody>
      </p:sp>
    </p:spTree>
    <p:extLst>
      <p:ext uri="{BB962C8B-B14F-4D97-AF65-F5344CB8AC3E}">
        <p14:creationId xmlns:p14="http://schemas.microsoft.com/office/powerpoint/2010/main" val="10387025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fontScale="90000"/>
          </a:bodyPr>
          <a:lstStyle/>
          <a:p>
            <a:r>
              <a:rPr lang="en-US" dirty="0"/>
              <a:t>That’s a lot of stuff to learn and remember… I want to focus on the economics!</a:t>
            </a:r>
          </a:p>
        </p:txBody>
      </p:sp>
    </p:spTree>
    <p:extLst>
      <p:ext uri="{BB962C8B-B14F-4D97-AF65-F5344CB8AC3E}">
        <p14:creationId xmlns:p14="http://schemas.microsoft.com/office/powerpoint/2010/main" val="1320629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C9C128-47DA-BC8C-0B0B-6DD508A1F1CF}"/>
              </a:ext>
            </a:extLst>
          </p:cNvPr>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Support by Institutions</a:t>
            </a:r>
            <a:endParaRPr lang="en-US" dirty="0">
              <a:solidFill>
                <a:schemeClr val="bg1"/>
              </a:solidFill>
            </a:endParaRPr>
          </a:p>
        </p:txBody>
      </p:sp>
    </p:spTree>
    <p:extLst>
      <p:ext uri="{BB962C8B-B14F-4D97-AF65-F5344CB8AC3E}">
        <p14:creationId xmlns:p14="http://schemas.microsoft.com/office/powerpoint/2010/main" val="93058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r>
              <a:rPr lang="en-US" dirty="0"/>
              <a:t>When should these skills be taught?</a:t>
            </a:r>
          </a:p>
          <a:p>
            <a:pPr lvl="1"/>
            <a:r>
              <a:rPr lang="en-US" dirty="0"/>
              <a:t>These are core “tools of the trade”!</a:t>
            </a:r>
          </a:p>
          <a:p>
            <a:pPr lvl="1"/>
            <a:r>
              <a:rPr lang="en-US" dirty="0"/>
              <a:t>Undergrad, core part of graduate curricula</a:t>
            </a:r>
          </a:p>
          <a:p>
            <a:pPr lvl="1"/>
            <a:r>
              <a:rPr lang="en-US" dirty="0"/>
              <a:t>In other disciplines: students learn how to collect use a pipette, how to tag field mice in the wild…</a:t>
            </a:r>
          </a:p>
        </p:txBody>
      </p:sp>
      <p:pic>
        <p:nvPicPr>
          <p:cNvPr id="5" name="Picture 4">
            <a:extLst>
              <a:ext uri="{FF2B5EF4-FFF2-40B4-BE49-F238E27FC236}">
                <a16:creationId xmlns:a16="http://schemas.microsoft.com/office/drawing/2014/main" id="{7E525218-5700-A6BE-5683-8B10F3EF2B66}"/>
              </a:ext>
            </a:extLst>
          </p:cNvPr>
          <p:cNvPicPr>
            <a:picLocks noChangeAspect="1"/>
          </p:cNvPicPr>
          <p:nvPr/>
        </p:nvPicPr>
        <p:blipFill>
          <a:blip r:embed="rId2"/>
          <a:stretch>
            <a:fillRect/>
          </a:stretch>
        </p:blipFill>
        <p:spPr>
          <a:xfrm>
            <a:off x="6623437" y="3823586"/>
            <a:ext cx="3164577" cy="2271627"/>
          </a:xfrm>
          <a:prstGeom prst="rect">
            <a:avLst/>
          </a:prstGeom>
        </p:spPr>
      </p:pic>
    </p:spTree>
    <p:extLst>
      <p:ext uri="{BB962C8B-B14F-4D97-AF65-F5344CB8AC3E}">
        <p14:creationId xmlns:p14="http://schemas.microsoft.com/office/powerpoint/2010/main" val="2311894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little diversity in software</a:t>
            </a:r>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10768370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r>
              <a:rPr lang="en-US" dirty="0"/>
              <a:t>Should all of these skills be taught?</a:t>
            </a:r>
          </a:p>
          <a:p>
            <a:pPr lvl="1"/>
            <a:r>
              <a:rPr lang="en-US" dirty="0"/>
              <a:t>How to deposit data</a:t>
            </a:r>
          </a:p>
          <a:p>
            <a:pPr lvl="1"/>
            <a:r>
              <a:rPr lang="en-US" dirty="0"/>
              <a:t>How to set up a compute cluster</a:t>
            </a:r>
          </a:p>
          <a:p>
            <a:r>
              <a:rPr lang="en-US" dirty="0"/>
              <a:t>Some of these skills fall into other categories, but</a:t>
            </a:r>
          </a:p>
          <a:p>
            <a:pPr lvl="1"/>
            <a:r>
              <a:rPr lang="en-US" dirty="0"/>
              <a:t>Data librarians are understaffed, and not trained in discipline-specific practices</a:t>
            </a:r>
          </a:p>
          <a:p>
            <a:pPr lvl="1"/>
            <a:r>
              <a:rPr lang="en-US" dirty="0"/>
              <a:t>Campus IT has highly varying funding and consulting time</a:t>
            </a:r>
          </a:p>
          <a:p>
            <a:pPr lvl="1"/>
            <a:r>
              <a:rPr lang="en-US" dirty="0"/>
              <a:t>Cross-campus practices are nowhere close to compatible</a:t>
            </a:r>
          </a:p>
          <a:p>
            <a:pPr lvl="1"/>
            <a:endParaRPr lang="en-US" dirty="0"/>
          </a:p>
        </p:txBody>
      </p:sp>
    </p:spTree>
    <p:extLst>
      <p:ext uri="{BB962C8B-B14F-4D97-AF65-F5344CB8AC3E}">
        <p14:creationId xmlns:p14="http://schemas.microsoft.com/office/powerpoint/2010/main" val="21339620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Institutional funding and mandates are not adequate</a:t>
            </a:r>
          </a:p>
          <a:p>
            <a:r>
              <a:rPr lang="en-US" dirty="0"/>
              <a:t>Most grant funding in social sciences does not require (or allow!) for this kind of budgeting</a:t>
            </a:r>
          </a:p>
          <a:p>
            <a:pPr lvl="1"/>
            <a:r>
              <a:rPr lang="en-US" dirty="0"/>
              <a:t>Earmarked portions of funds would be great!</a:t>
            </a:r>
          </a:p>
          <a:p>
            <a:pPr lvl="1"/>
            <a:r>
              <a:rPr lang="en-US" dirty="0"/>
              <a:t>(This is slowly coming, NSF and NIH are making progress)</a:t>
            </a:r>
          </a:p>
          <a:p>
            <a:r>
              <a:rPr lang="en-US" dirty="0"/>
              <a:t>(Most) Universities consider this an external mandate, not part of their “overhead”</a:t>
            </a:r>
          </a:p>
          <a:p>
            <a:pPr lvl="1"/>
            <a:r>
              <a:rPr lang="en-US" dirty="0"/>
              <a:t>“Provide us with an account, and we will do it”</a:t>
            </a:r>
          </a:p>
          <a:p>
            <a:pPr lvl="1"/>
            <a:r>
              <a:rPr lang="en-US" dirty="0"/>
              <a:t>Leads to highly scattershot infrastructure</a:t>
            </a:r>
          </a:p>
          <a:p>
            <a:pPr lvl="1"/>
            <a:endParaRPr lang="en-US" dirty="0"/>
          </a:p>
          <a:p>
            <a:pPr lvl="1"/>
            <a:endParaRPr lang="en-US" dirty="0"/>
          </a:p>
        </p:txBody>
      </p:sp>
    </p:spTree>
    <p:extLst>
      <p:ext uri="{BB962C8B-B14F-4D97-AF65-F5344CB8AC3E}">
        <p14:creationId xmlns:p14="http://schemas.microsoft.com/office/powerpoint/2010/main" val="29169463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Disciplinary institutions need funding</a:t>
            </a:r>
          </a:p>
          <a:p>
            <a:r>
              <a:rPr lang="en-US" dirty="0"/>
              <a:t>Direct funding: should archives be treated like infrastructure? </a:t>
            </a:r>
          </a:p>
          <a:p>
            <a:pPr lvl="1"/>
            <a:r>
              <a:rPr lang="en-US" dirty="0"/>
              <a:t>This is the case in many NIH archives</a:t>
            </a:r>
          </a:p>
          <a:p>
            <a:pPr lvl="1"/>
            <a:r>
              <a:rPr lang="en-US" dirty="0"/>
              <a:t>Not quite as ubiquitous in social sciences</a:t>
            </a:r>
          </a:p>
          <a:p>
            <a:pPr lvl="1"/>
            <a:r>
              <a:rPr lang="en-US" dirty="0"/>
              <a:t>Where do you want to preserve 1TB per user per day for the next 50 years? It’s not free…</a:t>
            </a:r>
          </a:p>
          <a:p>
            <a:r>
              <a:rPr lang="en-US" dirty="0"/>
              <a:t>Indirect funding (via grants)</a:t>
            </a:r>
          </a:p>
          <a:p>
            <a:pPr lvl="1"/>
            <a:r>
              <a:rPr lang="en-US" dirty="0"/>
              <a:t>See previous slide</a:t>
            </a:r>
          </a:p>
          <a:p>
            <a:pPr lvl="1"/>
            <a:endParaRPr lang="en-US" dirty="0"/>
          </a:p>
          <a:p>
            <a:pPr lvl="1"/>
            <a:endParaRPr lang="en-US" dirty="0"/>
          </a:p>
        </p:txBody>
      </p:sp>
    </p:spTree>
    <p:extLst>
      <p:ext uri="{BB962C8B-B14F-4D97-AF65-F5344CB8AC3E}">
        <p14:creationId xmlns:p14="http://schemas.microsoft.com/office/powerpoint/2010/main" val="3495472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All institutions need to consider the user experience</a:t>
            </a:r>
          </a:p>
          <a:p>
            <a:r>
              <a:rPr lang="en-US" dirty="0"/>
              <a:t>Data provenance and preservation would be a lot easier to implement if scripted</a:t>
            </a:r>
          </a:p>
          <a:p>
            <a:pPr lvl="1"/>
            <a:r>
              <a:rPr lang="en-US" dirty="0"/>
              <a:t>Need for APIs both for upload and download (usage)</a:t>
            </a:r>
          </a:p>
          <a:p>
            <a:pPr lvl="1"/>
            <a:r>
              <a:rPr lang="en-US" dirty="0"/>
              <a:t>Some progress: </a:t>
            </a:r>
            <a:r>
              <a:rPr lang="en-US" dirty="0" err="1"/>
              <a:t>Zenodo</a:t>
            </a:r>
            <a:r>
              <a:rPr lang="en-US" dirty="0"/>
              <a:t> and </a:t>
            </a:r>
            <a:r>
              <a:rPr lang="en-US" dirty="0" err="1"/>
              <a:t>Dataverse</a:t>
            </a:r>
            <a:r>
              <a:rPr lang="en-US" dirty="0"/>
              <a:t> (usually Python, sometimes R)</a:t>
            </a:r>
          </a:p>
          <a:p>
            <a:pPr lvl="1"/>
            <a:endParaRPr lang="en-US" dirty="0"/>
          </a:p>
        </p:txBody>
      </p:sp>
    </p:spTree>
    <p:extLst>
      <p:ext uri="{BB962C8B-B14F-4D97-AF65-F5344CB8AC3E}">
        <p14:creationId xmlns:p14="http://schemas.microsoft.com/office/powerpoint/2010/main" val="28883008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Integration of computational resources with data resources is highly inadequate</a:t>
            </a:r>
          </a:p>
          <a:p>
            <a:r>
              <a:rPr lang="en-US" dirty="0"/>
              <a:t>Most journals have “data” policies, but all research compendia have code – this is a problem with many publishers</a:t>
            </a:r>
          </a:p>
          <a:p>
            <a:r>
              <a:rPr lang="en-US" dirty="0"/>
              <a:t>Most data repositories are optimized for … data. Support for computational code or actual execution is at best preliminary</a:t>
            </a:r>
          </a:p>
          <a:p>
            <a:pPr lvl="1"/>
            <a:r>
              <a:rPr lang="en-US" dirty="0"/>
              <a:t>See </a:t>
            </a:r>
            <a:r>
              <a:rPr lang="en-US" dirty="0" err="1"/>
              <a:t>CodeOcean</a:t>
            </a:r>
            <a:r>
              <a:rPr lang="en-US" dirty="0"/>
              <a:t>, </a:t>
            </a:r>
            <a:r>
              <a:rPr lang="en-US" dirty="0" err="1"/>
              <a:t>WholeTale</a:t>
            </a:r>
            <a:r>
              <a:rPr lang="en-US" dirty="0"/>
              <a:t>, efforts around </a:t>
            </a:r>
            <a:r>
              <a:rPr lang="en-US" dirty="0" err="1"/>
              <a:t>Dataverse</a:t>
            </a:r>
            <a:endParaRPr lang="en-US" dirty="0"/>
          </a:p>
          <a:p>
            <a:pPr lvl="1"/>
            <a:r>
              <a:rPr lang="en-US" dirty="0"/>
              <a:t>See various “continuous integration” using </a:t>
            </a:r>
            <a:r>
              <a:rPr lang="en-US" dirty="0" err="1"/>
              <a:t>Github</a:t>
            </a:r>
            <a:r>
              <a:rPr lang="en-US" dirty="0"/>
              <a:t>, Travis CI, etc. but difficult to integrate data</a:t>
            </a:r>
          </a:p>
          <a:p>
            <a:pPr lvl="1"/>
            <a:endParaRPr lang="en-US" dirty="0"/>
          </a:p>
          <a:p>
            <a:pPr lvl="1"/>
            <a:endParaRPr lang="en-US" dirty="0"/>
          </a:p>
        </p:txBody>
      </p:sp>
    </p:spTree>
    <p:extLst>
      <p:ext uri="{BB962C8B-B14F-4D97-AF65-F5344CB8AC3E}">
        <p14:creationId xmlns:p14="http://schemas.microsoft.com/office/powerpoint/2010/main" val="762527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5: Institutional support</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2400" dirty="0"/>
              <a:t>Complain?</a:t>
            </a:r>
          </a:p>
          <a:p>
            <a:pPr marL="0" indent="0" algn="ctr">
              <a:buNone/>
            </a:pPr>
            <a:endParaRPr lang="en-US" sz="2400" dirty="0"/>
          </a:p>
          <a:p>
            <a:pPr marL="0" indent="0" algn="ctr">
              <a:buNone/>
            </a:pPr>
            <a:r>
              <a:rPr lang="en-US" sz="2400" dirty="0"/>
              <a:t>Express your support on the next NSF panel?</a:t>
            </a:r>
          </a:p>
          <a:p>
            <a:pPr marL="0" indent="0" algn="ctr">
              <a:buNone/>
            </a:pPr>
            <a:endParaRPr lang="en-US" sz="2400" dirty="0"/>
          </a:p>
          <a:p>
            <a:pPr marL="0" indent="0" algn="ctr">
              <a:buNone/>
            </a:pPr>
            <a:r>
              <a:rPr lang="en-US" sz="2400" dirty="0"/>
              <a:t>?</a:t>
            </a:r>
          </a:p>
        </p:txBody>
      </p:sp>
    </p:spTree>
    <p:extLst>
      <p:ext uri="{BB962C8B-B14F-4D97-AF65-F5344CB8AC3E}">
        <p14:creationId xmlns:p14="http://schemas.microsoft.com/office/powerpoint/2010/main" val="35329651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a:solidFill>
                  <a:schemeClr val="bg1"/>
                </a:solidFill>
              </a:rPr>
              <a:t>The role for  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normAutofit/>
          </a:bodyPr>
          <a:lstStyle/>
          <a:p>
            <a:r>
              <a:rPr lang="en-US" dirty="0">
                <a:hlinkClick r:id="rId2"/>
              </a:rPr>
              <a:t>https://social-science-data-editors.github.io/guidance/</a:t>
            </a:r>
            <a:r>
              <a:rPr lang="en-US" dirty="0"/>
              <a:t> </a:t>
            </a:r>
          </a:p>
          <a:p>
            <a:pPr lvl="1"/>
            <a:r>
              <a:rPr lang="en-US" b="1" dirty="0">
                <a:hlinkClick r:id="rId3"/>
              </a:rPr>
              <a:t>template README</a:t>
            </a:r>
            <a:r>
              <a:rPr lang="en-US" dirty="0"/>
              <a:t> </a:t>
            </a:r>
          </a:p>
          <a:p>
            <a:pPr lvl="1"/>
            <a:r>
              <a:rPr lang="en-US" dirty="0">
                <a:hlinkClick r:id="rId4"/>
              </a:rPr>
              <a:t>discussion of licensing</a:t>
            </a:r>
            <a:endParaRPr lang="en-US" dirty="0"/>
          </a:p>
          <a:p>
            <a:pPr lvl="1"/>
            <a:r>
              <a:rPr lang="en-US" dirty="0">
                <a:hlinkClick r:id="rId5"/>
              </a:rPr>
              <a:t>data citation guidance</a:t>
            </a:r>
            <a:endParaRPr lang="en-US" dirty="0"/>
          </a:p>
          <a:p>
            <a:r>
              <a:rPr lang="en-US" dirty="0">
                <a:hlinkClick r:id="rId6"/>
              </a:rPr>
              <a:t>https://aeadataeditor.github.io/</a:t>
            </a:r>
            <a:r>
              <a:rPr lang="en-US" dirty="0"/>
              <a:t> </a:t>
            </a:r>
          </a:p>
          <a:p>
            <a:pPr marL="457200" lvl="1" indent="0">
              <a:buNone/>
            </a:pPr>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7"/>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8"/>
          <a:stretch>
            <a:fillRect/>
          </a:stretch>
        </p:blipFill>
        <p:spPr>
          <a:xfrm>
            <a:off x="3320994" y="4001294"/>
            <a:ext cx="1546860" cy="524730"/>
          </a:xfrm>
          <a:prstGeom prst="rect">
            <a:avLst/>
          </a:prstGeom>
        </p:spPr>
      </p:pic>
      <p:pic>
        <p:nvPicPr>
          <p:cNvPr id="7" name="Picture 6">
            <a:extLst>
              <a:ext uri="{FF2B5EF4-FFF2-40B4-BE49-F238E27FC236}">
                <a16:creationId xmlns:a16="http://schemas.microsoft.com/office/drawing/2014/main" id="{39D8C7D6-C880-8033-EBFC-C1629113B3D7}"/>
              </a:ext>
            </a:extLst>
          </p:cNvPr>
          <p:cNvPicPr>
            <a:picLocks noChangeAspect="1"/>
          </p:cNvPicPr>
          <p:nvPr/>
        </p:nvPicPr>
        <p:blipFill>
          <a:blip r:embed="rId9"/>
          <a:stretch>
            <a:fillRect/>
          </a:stretch>
        </p:blipFill>
        <p:spPr>
          <a:xfrm>
            <a:off x="6249724" y="3698727"/>
            <a:ext cx="5425440" cy="2890000"/>
          </a:xfrm>
          <a:prstGeom prst="rect">
            <a:avLst/>
          </a:prstGeom>
        </p:spPr>
      </p:pic>
    </p:spTree>
    <p:extLst>
      <p:ext uri="{BB962C8B-B14F-4D97-AF65-F5344CB8AC3E}">
        <p14:creationId xmlns:p14="http://schemas.microsoft.com/office/powerpoint/2010/main" val="159650268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318</TotalTime>
  <Words>3658</Words>
  <Application>Microsoft Office PowerPoint</Application>
  <PresentationFormat>Widescreen</PresentationFormat>
  <Paragraphs>572</Paragraphs>
  <Slides>107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107</vt:i4>
      </vt:variant>
    </vt:vector>
  </HeadingPairs>
  <TitlesOfParts>
    <vt:vector size="112" baseType="lpstr">
      <vt:lpstr>Arial</vt:lpstr>
      <vt:lpstr>Calibri</vt:lpstr>
      <vt:lpstr>Calibri Light</vt:lpstr>
      <vt:lpstr>Times New Roman</vt:lpstr>
      <vt:lpstr>Office Theme</vt:lpstr>
      <vt:lpstr>Transparency and Reproducibility in Economics: Lessons learned from 1,000 papers</vt:lpstr>
      <vt:lpstr>3 Lessons (and many solutions)</vt:lpstr>
      <vt:lpstr>A bit of background</vt:lpstr>
      <vt:lpstr>PowerPoint Presentation</vt:lpstr>
      <vt:lpstr>AEA Data &amp; Code Availability Policy (2019)</vt:lpstr>
      <vt:lpstr>Current efforts at the AEA</vt:lpstr>
      <vt:lpstr>AEA Pre-Publication Verification</vt:lpstr>
      <vt:lpstr>Action: Reproducibility Check</vt:lpstr>
      <vt:lpstr>Very little diversity in software</vt:lpstr>
      <vt:lpstr>Stats on reproduced articles</vt:lpstr>
      <vt:lpstr>Defining “reproducible research”</vt:lpstr>
      <vt:lpstr>Ingredients of “research”</vt:lpstr>
      <vt:lpstr>PowerPoint Presentation</vt:lpstr>
      <vt:lpstr>Back in 2019…</vt:lpstr>
      <vt:lpstr>Observation 0</vt:lpstr>
      <vt:lpstr>PowerPoint Presentation</vt:lpstr>
      <vt:lpstr>Lesson 1: Computational empathy</vt:lpstr>
      <vt:lpstr>Lesson 1: Computational empathy</vt:lpstr>
      <vt:lpstr>Lesson 1: Computational empathy</vt:lpstr>
      <vt:lpstr>Lesson 1: Computational empathy</vt:lpstr>
      <vt:lpstr>PowerPoint Presentation</vt:lpstr>
      <vt:lpstr>Observation 1</vt:lpstr>
      <vt:lpstr>Observation 1: Please read the manual</vt:lpstr>
      <vt:lpstr>Observation 2</vt:lpstr>
      <vt:lpstr>Observation 2: point-and-click interfaces</vt:lpstr>
      <vt:lpstr>PowerPoint Presentation</vt:lpstr>
      <vt:lpstr>PowerPoint Presentation</vt:lpstr>
      <vt:lpstr>Hold that thought, we will get there.</vt:lpstr>
      <vt:lpstr>PowerPoint Presentation</vt:lpstr>
      <vt:lpstr>Data acumen</vt:lpstr>
      <vt:lpstr>Lesson 2: Data acumen in the context of reproducibility</vt:lpstr>
      <vt:lpstr>PowerPoint Presentation</vt:lpstr>
      <vt:lpstr>Action: Data citations and metadata</vt:lpstr>
      <vt:lpstr>FAIR data principles rely on metadata</vt:lpstr>
      <vt:lpstr>PowerPoint Presentation</vt:lpstr>
      <vt:lpstr>PowerPoint Presentation</vt:lpstr>
      <vt:lpstr>PowerPoint Presentation</vt:lpstr>
      <vt:lpstr>… and findability relies on metadata</vt:lpstr>
      <vt:lpstr>PowerPoint Presentation</vt:lpstr>
      <vt:lpstr>PowerPoint Presentation</vt:lpstr>
      <vt:lpstr>PowerPoint Presentation</vt:lpstr>
      <vt:lpstr>Starts with Data Citations</vt:lpstr>
      <vt:lpstr>Starts with Data Citations</vt:lpstr>
      <vt:lpstr>Observation 3</vt:lpstr>
      <vt:lpstr>Citing restricted-access data</vt:lpstr>
      <vt:lpstr>PowerPoint Presentation</vt:lpstr>
      <vt:lpstr>Computational empathy</vt:lpstr>
      <vt:lpstr>Solution 1: Computational Empathy </vt:lpstr>
      <vt:lpstr>Data provenance</vt:lpstr>
      <vt:lpstr>API? But the interface is so cool!</vt:lpstr>
      <vt:lpstr>API? But the interface is so cool!</vt:lpstr>
      <vt:lpstr>API or Bulk Download</vt:lpstr>
      <vt:lpstr>API or Bulk Download</vt:lpstr>
      <vt:lpstr>Don’t forget to check the TERMS of USE!</vt:lpstr>
      <vt:lpstr>Because you may not be able to provide others with a copy of the data (legally)…</vt:lpstr>
      <vt:lpstr>Example 2: Academic data publisher</vt:lpstr>
      <vt:lpstr>Example 2: Academic data publisher</vt:lpstr>
      <vt:lpstr>Example 2: Academic data publisher-new!</vt:lpstr>
      <vt:lpstr>Rights to use data</vt:lpstr>
      <vt:lpstr>Rights to distribute the data</vt:lpstr>
      <vt:lpstr>Example 4: German Restricted-access</vt:lpstr>
      <vt:lpstr>Example 4: German Restricted-access</vt:lpstr>
      <vt:lpstr>And we check them!</vt:lpstr>
      <vt:lpstr>Solution 2: Data Provenance</vt:lpstr>
      <vt:lpstr>Data citations</vt:lpstr>
      <vt:lpstr>Example 4: German Restricted-access</vt:lpstr>
      <vt:lpstr>Data Citation</vt:lpstr>
      <vt:lpstr>Element of a (data) citation</vt:lpstr>
      <vt:lpstr>Element of a (data) citation</vt:lpstr>
      <vt:lpstr>Element of a (data) citation</vt:lpstr>
      <vt:lpstr>Try it out yourself</vt:lpstr>
      <vt:lpstr>And we check them!</vt:lpstr>
      <vt:lpstr>Data: Citations, Access, Rights</vt:lpstr>
      <vt:lpstr>PowerPoint Presentation</vt:lpstr>
      <vt:lpstr>Solution 3: Data Citations</vt:lpstr>
      <vt:lpstr>PowerPoint Presentation</vt:lpstr>
      <vt:lpstr>Lesson 1: Computational empathy</vt:lpstr>
      <vt:lpstr>Streamlining replication packages</vt:lpstr>
      <vt:lpstr>Extreme examples</vt:lpstr>
      <vt:lpstr>Extreme examples</vt:lpstr>
      <vt:lpstr>Ideal setup</vt:lpstr>
      <vt:lpstr>How to prepare the replication package</vt:lpstr>
      <vt:lpstr>Tension between access and reproducibility</vt:lpstr>
      <vt:lpstr>Verification services</vt:lpstr>
      <vt:lpstr>Assume replicators can access the data</vt:lpstr>
      <vt:lpstr>Solution 4: Computational empathy</vt:lpstr>
      <vt:lpstr>That’s a lot of stuff to learn and remember… I want to focus on the economics!</vt:lpstr>
      <vt:lpstr>PowerPoint Presentation</vt:lpstr>
      <vt:lpstr>Lesson 3: Support by institutions is insufficient</vt:lpstr>
      <vt:lpstr>Lesson 3: Support by institutions is insufficient</vt:lpstr>
      <vt:lpstr>Lesson 3: Support by institutions is insufficient</vt:lpstr>
      <vt:lpstr>Lesson 3: Support by institutions is insufficient</vt:lpstr>
      <vt:lpstr>Lesson 3: Support by institutions is insufficient</vt:lpstr>
      <vt:lpstr>Lesson 3: Support by institutions is insufficient</vt:lpstr>
      <vt:lpstr>Solution 5: Institutional support</vt:lpstr>
      <vt:lpstr>PowerPoint Presentation</vt:lpstr>
      <vt:lpstr>Goal: Transportability</vt:lpstr>
      <vt:lpstr>Social science “guild”</vt:lpstr>
      <vt:lpstr>Some resources</vt:lpstr>
      <vt:lpstr>PowerPoint Presentation</vt:lpstr>
      <vt:lpstr>Example of data provenance</vt:lpstr>
      <vt:lpstr>“It’s a file called stockmarket.xlsx”</vt:lpstr>
      <vt:lpstr>“It’s a file called SP500.xlsx”</vt:lpstr>
      <vt:lpstr>“It’s a file called SP500.xlsx, downloaded from FRED.”</vt:lpstr>
      <vt:lpstr>“It’s a file called SP500.xlsx, downloaded from FRED.”</vt:lpstr>
      <vt:lpstr>“SP500.xlsx, from S&amp;P (2020). Not provided as part of replication package because © S&amp;P. ”</vt:lpstr>
      <vt:lpstr>Data Availability Statements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32</cp:revision>
  <dcterms:created xsi:type="dcterms:W3CDTF">2020-03-31T02:20:35Z</dcterms:created>
  <dcterms:modified xsi:type="dcterms:W3CDTF">2022-06-30T19:52:24Z</dcterms:modified>
</cp:coreProperties>
</file>